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51"/>
  </p:notesMasterIdLst>
  <p:handoutMasterIdLst>
    <p:handoutMasterId r:id="rId52"/>
  </p:handoutMasterIdLst>
  <p:sldIdLst>
    <p:sldId id="261" r:id="rId6"/>
    <p:sldId id="313" r:id="rId7"/>
    <p:sldId id="314" r:id="rId8"/>
    <p:sldId id="315" r:id="rId9"/>
    <p:sldId id="356" r:id="rId10"/>
    <p:sldId id="358" r:id="rId11"/>
    <p:sldId id="363" r:id="rId12"/>
    <p:sldId id="362" r:id="rId13"/>
    <p:sldId id="359" r:id="rId14"/>
    <p:sldId id="319" r:id="rId15"/>
    <p:sldId id="320" r:id="rId16"/>
    <p:sldId id="371" r:id="rId17"/>
    <p:sldId id="322" r:id="rId18"/>
    <p:sldId id="360" r:id="rId19"/>
    <p:sldId id="361" r:id="rId20"/>
    <p:sldId id="323" r:id="rId21"/>
    <p:sldId id="324" r:id="rId22"/>
    <p:sldId id="325" r:id="rId23"/>
    <p:sldId id="326" r:id="rId24"/>
    <p:sldId id="327" r:id="rId25"/>
    <p:sldId id="328" r:id="rId26"/>
    <p:sldId id="329" r:id="rId27"/>
    <p:sldId id="330" r:id="rId28"/>
    <p:sldId id="365" r:id="rId29"/>
    <p:sldId id="332" r:id="rId30"/>
    <p:sldId id="333" r:id="rId31"/>
    <p:sldId id="334" r:id="rId32"/>
    <p:sldId id="366" r:id="rId33"/>
    <p:sldId id="336" r:id="rId34"/>
    <p:sldId id="337" r:id="rId35"/>
    <p:sldId id="338" r:id="rId36"/>
    <p:sldId id="339" r:id="rId37"/>
    <p:sldId id="340" r:id="rId38"/>
    <p:sldId id="341" r:id="rId39"/>
    <p:sldId id="342" r:id="rId40"/>
    <p:sldId id="367" r:id="rId41"/>
    <p:sldId id="368" r:id="rId42"/>
    <p:sldId id="364" r:id="rId43"/>
    <p:sldId id="346" r:id="rId44"/>
    <p:sldId id="369" r:id="rId45"/>
    <p:sldId id="348" r:id="rId46"/>
    <p:sldId id="372" r:id="rId47"/>
    <p:sldId id="373" r:id="rId48"/>
    <p:sldId id="370" r:id="rId49"/>
    <p:sldId id="353" r:id="rId5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n Hanusa" initials="EH" lastIdx="2" clrIdx="0">
    <p:extLst>
      <p:ext uri="{19B8F6BF-5375-455C-9EA6-DF929625EA0E}">
        <p15:presenceInfo xmlns:p15="http://schemas.microsoft.com/office/powerpoint/2012/main" userId="S-1-5-21-1292428093-1060284298-839522115-6312" providerId="AD"/>
      </p:ext>
    </p:extLst>
  </p:cmAuthor>
  <p:cmAuthor id="2" name="Peggy Cordero" initials="PC" lastIdx="33" clrIdx="1">
    <p:extLst>
      <p:ext uri="{19B8F6BF-5375-455C-9EA6-DF929625EA0E}">
        <p15:presenceInfo xmlns:p15="http://schemas.microsoft.com/office/powerpoint/2012/main" userId="S-1-5-21-1292428093-1060284298-839522115-11930" providerId="AD"/>
      </p:ext>
    </p:extLst>
  </p:cmAuthor>
  <p:cmAuthor id="3" name="Sarah Beach" initials="SB" lastIdx="1" clrIdx="2">
    <p:extLst>
      <p:ext uri="{19B8F6BF-5375-455C-9EA6-DF929625EA0E}">
        <p15:presenceInfo xmlns:p15="http://schemas.microsoft.com/office/powerpoint/2012/main" userId="Sarah Beach" providerId="None"/>
      </p:ext>
    </p:extLst>
  </p:cmAuthor>
  <p:cmAuthor id="4" name="Ellen Vinz" initials="EV" lastIdx="18" clrIdx="3">
    <p:extLst>
      <p:ext uri="{19B8F6BF-5375-455C-9EA6-DF929625EA0E}">
        <p15:presenceInfo xmlns:p15="http://schemas.microsoft.com/office/powerpoint/2012/main" userId="S-1-5-21-1292428093-1060284298-839522115-119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A17F"/>
    <a:srgbClr val="FFCC00"/>
    <a:srgbClr val="656260"/>
    <a:srgbClr val="716F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05" autoAdjust="0"/>
    <p:restoredTop sz="83656" autoAdjust="0"/>
  </p:normalViewPr>
  <p:slideViewPr>
    <p:cSldViewPr snapToGrid="0">
      <p:cViewPr varScale="1">
        <p:scale>
          <a:sx n="94" d="100"/>
          <a:sy n="94" d="100"/>
        </p:scale>
        <p:origin x="1038" y="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80" d="100"/>
          <a:sy n="80" d="100"/>
        </p:scale>
        <p:origin x="2717" y="-18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s>
</file>

<file path=ppt/diagrams/_rels/data4.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slide" Target="../slides/slide42.xml"/><Relationship Id="rId1" Type="http://schemas.openxmlformats.org/officeDocument/2006/relationships/slide" Target="../slides/slide40.xml"/><Relationship Id="rId4" Type="http://schemas.openxmlformats.org/officeDocument/2006/relationships/slide" Target="../slides/slide4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A1A163-73FA-4B20-BEA3-F34D9F76E060}" type="doc">
      <dgm:prSet loTypeId="urn:microsoft.com/office/officeart/2005/8/layout/arrow5" loCatId="relationship" qsTypeId="urn:microsoft.com/office/officeart/2005/8/quickstyle/simple1" qsCatId="simple" csTypeId="urn:microsoft.com/office/officeart/2005/8/colors/colorful5" csCatId="colorful" phldr="1"/>
      <dgm:spPr/>
      <dgm:t>
        <a:bodyPr/>
        <a:lstStyle/>
        <a:p>
          <a:endParaRPr lang="en-US"/>
        </a:p>
      </dgm:t>
    </dgm:pt>
    <dgm:pt modelId="{DF683081-F21F-4486-B44B-1CE81D737B87}">
      <dgm:prSet phldrT="[Text]" custT="1"/>
      <dgm:spPr>
        <a:solidFill>
          <a:schemeClr val="accent1"/>
        </a:solidFill>
      </dgm:spPr>
      <dgm:t>
        <a:bodyPr/>
        <a:lstStyle/>
        <a:p>
          <a:pPr marL="457200" indent="-457200" algn="l">
            <a:lnSpc>
              <a:spcPct val="100000"/>
            </a:lnSpc>
            <a:spcBef>
              <a:spcPts val="0"/>
            </a:spcBef>
            <a:spcAft>
              <a:spcPts val="0"/>
            </a:spcAft>
          </a:pPr>
          <a:r>
            <a:rPr lang="en-US" sz="3200" dirty="0">
              <a:latin typeface="+mj-lt"/>
              <a:sym typeface="Symbol" panose="05050102010706020507" pitchFamily="18" charset="2"/>
            </a:rPr>
            <a:t> </a:t>
          </a:r>
          <a:r>
            <a:rPr lang="en-US" sz="3200" dirty="0" smtClean="0">
              <a:latin typeface="+mj-lt"/>
              <a:sym typeface="Symbol" panose="05050102010706020507" pitchFamily="18" charset="2"/>
            </a:rPr>
            <a:t>	</a:t>
          </a:r>
          <a:r>
            <a:rPr lang="en-US" sz="3200" dirty="0" smtClean="0">
              <a:latin typeface="+mj-lt"/>
            </a:rPr>
            <a:t>Workload </a:t>
          </a:r>
          <a:r>
            <a:rPr lang="en-US" sz="3200" dirty="0">
              <a:latin typeface="+mj-lt"/>
            </a:rPr>
            <a:t>demands</a:t>
          </a:r>
          <a:br>
            <a:rPr lang="en-US" sz="3200" dirty="0">
              <a:latin typeface="+mj-lt"/>
            </a:rPr>
          </a:br>
          <a:r>
            <a:rPr lang="en-US" sz="3200" dirty="0" smtClean="0">
              <a:latin typeface="+mj-lt"/>
            </a:rPr>
            <a:t>result </a:t>
          </a:r>
          <a:r>
            <a:rPr lang="en-US" sz="3200" dirty="0">
              <a:latin typeface="+mj-lt"/>
            </a:rPr>
            <a:t>in “fly-by”</a:t>
          </a:r>
          <a:br>
            <a:rPr lang="en-US" sz="3200" dirty="0">
              <a:latin typeface="+mj-lt"/>
            </a:rPr>
          </a:br>
          <a:r>
            <a:rPr lang="en-US" sz="3200" dirty="0" smtClean="0">
              <a:latin typeface="+mj-lt"/>
            </a:rPr>
            <a:t>assessment</a:t>
          </a:r>
          <a:endParaRPr lang="en-US" sz="1200" dirty="0">
            <a:latin typeface="+mj-lt"/>
          </a:endParaRPr>
        </a:p>
        <a:p>
          <a:pPr marL="457200" indent="-457200" algn="l">
            <a:lnSpc>
              <a:spcPct val="100000"/>
            </a:lnSpc>
            <a:spcBef>
              <a:spcPts val="0"/>
            </a:spcBef>
            <a:spcAft>
              <a:spcPts val="0"/>
            </a:spcAft>
          </a:pPr>
          <a:r>
            <a:rPr lang="en-US" sz="3200" dirty="0">
              <a:latin typeface="+mj-lt"/>
              <a:sym typeface="Symbol" panose="05050102010706020507" pitchFamily="18" charset="2"/>
            </a:rPr>
            <a:t> </a:t>
          </a:r>
          <a:r>
            <a:rPr lang="en-US" sz="3200" dirty="0" smtClean="0">
              <a:latin typeface="+mj-lt"/>
              <a:sym typeface="Symbol" panose="05050102010706020507" pitchFamily="18" charset="2"/>
            </a:rPr>
            <a:t>	Respect </a:t>
          </a:r>
          <a:r>
            <a:rPr lang="en-US" sz="3200" dirty="0">
              <a:latin typeface="+mj-lt"/>
              <a:sym typeface="Symbol" panose="05050102010706020507" pitchFamily="18" charset="2"/>
            </a:rPr>
            <a:t>for family’s</a:t>
          </a:r>
          <a:br>
            <a:rPr lang="en-US" sz="3200" dirty="0">
              <a:latin typeface="+mj-lt"/>
              <a:sym typeface="Symbol" panose="05050102010706020507" pitchFamily="18" charset="2"/>
            </a:rPr>
          </a:br>
          <a:r>
            <a:rPr lang="en-US" sz="3200" dirty="0" smtClean="0">
              <a:latin typeface="+mj-lt"/>
              <a:sym typeface="Symbol" panose="05050102010706020507" pitchFamily="18" charset="2"/>
            </a:rPr>
            <a:t>privacy</a:t>
          </a:r>
          <a:endParaRPr lang="en-US" sz="3200" dirty="0">
            <a:latin typeface="+mj-lt"/>
          </a:endParaRPr>
        </a:p>
      </dgm:t>
    </dgm:pt>
    <dgm:pt modelId="{8C60CB55-7569-4A2F-B769-514DAFD23C72}" type="parTrans" cxnId="{E724A482-9DDF-4AE8-BC7D-BD0E60157D9F}">
      <dgm:prSet/>
      <dgm:spPr/>
      <dgm:t>
        <a:bodyPr/>
        <a:lstStyle/>
        <a:p>
          <a:pPr>
            <a:lnSpc>
              <a:spcPct val="100000"/>
            </a:lnSpc>
            <a:spcBef>
              <a:spcPts val="0"/>
            </a:spcBef>
          </a:pPr>
          <a:endParaRPr lang="en-US"/>
        </a:p>
      </dgm:t>
    </dgm:pt>
    <dgm:pt modelId="{2DAA8522-EC1B-491B-B488-256350082526}" type="sibTrans" cxnId="{E724A482-9DDF-4AE8-BC7D-BD0E60157D9F}">
      <dgm:prSet/>
      <dgm:spPr/>
      <dgm:t>
        <a:bodyPr/>
        <a:lstStyle/>
        <a:p>
          <a:pPr>
            <a:lnSpc>
              <a:spcPct val="100000"/>
            </a:lnSpc>
            <a:spcBef>
              <a:spcPts val="0"/>
            </a:spcBef>
          </a:pPr>
          <a:endParaRPr lang="en-US"/>
        </a:p>
      </dgm:t>
    </dgm:pt>
    <dgm:pt modelId="{C4EAEB7A-1F4D-45A7-ABB3-70A62D81393B}">
      <dgm:prSet phldrT="[Text]" custT="1"/>
      <dgm:spPr/>
      <dgm:t>
        <a:bodyPr lIns="0" rIns="0"/>
        <a:lstStyle/>
        <a:p>
          <a:pPr marL="457200" indent="-457200" algn="l">
            <a:lnSpc>
              <a:spcPct val="100000"/>
            </a:lnSpc>
            <a:spcBef>
              <a:spcPts val="0"/>
            </a:spcBef>
            <a:spcAft>
              <a:spcPts val="0"/>
            </a:spcAft>
          </a:pPr>
          <a:r>
            <a:rPr lang="en-US" sz="3200" dirty="0">
              <a:latin typeface="+mj-lt"/>
              <a:sym typeface="Symbol" panose="05050102010706020507" pitchFamily="18" charset="2"/>
            </a:rPr>
            <a:t> </a:t>
          </a:r>
          <a:r>
            <a:rPr lang="en-US" sz="3200" dirty="0" smtClean="0">
              <a:latin typeface="+mj-lt"/>
              <a:sym typeface="Symbol" panose="05050102010706020507" pitchFamily="18" charset="2"/>
            </a:rPr>
            <a:t>	</a:t>
          </a:r>
          <a:r>
            <a:rPr lang="en-US" sz="3200" dirty="0" smtClean="0">
              <a:latin typeface="+mj-lt"/>
            </a:rPr>
            <a:t>Desire </a:t>
          </a:r>
          <a:r>
            <a:rPr lang="en-US" sz="3200" dirty="0">
              <a:latin typeface="+mj-lt"/>
            </a:rPr>
            <a:t>to be </a:t>
          </a:r>
          <a:r>
            <a:rPr lang="en-US" sz="3200" dirty="0" smtClean="0">
              <a:latin typeface="+mj-lt"/>
            </a:rPr>
            <a:t>thorough</a:t>
          </a:r>
          <a:endParaRPr lang="en-US" sz="1200" dirty="0">
            <a:latin typeface="+mj-lt"/>
          </a:endParaRPr>
        </a:p>
        <a:p>
          <a:pPr marL="457200" indent="-457200" algn="l">
            <a:lnSpc>
              <a:spcPct val="100000"/>
            </a:lnSpc>
            <a:spcBef>
              <a:spcPts val="0"/>
            </a:spcBef>
            <a:spcAft>
              <a:spcPts val="0"/>
            </a:spcAft>
          </a:pPr>
          <a:r>
            <a:rPr lang="en-US" sz="3200" dirty="0">
              <a:latin typeface="+mj-lt"/>
              <a:sym typeface="Symbol" panose="05050102010706020507" pitchFamily="18" charset="2"/>
            </a:rPr>
            <a:t> </a:t>
          </a:r>
          <a:r>
            <a:rPr lang="en-US" sz="3200" dirty="0" smtClean="0">
              <a:latin typeface="+mj-lt"/>
              <a:sym typeface="Symbol" panose="05050102010706020507" pitchFamily="18" charset="2"/>
            </a:rPr>
            <a:t>	F</a:t>
          </a:r>
          <a:r>
            <a:rPr lang="en-US" sz="3200" dirty="0" smtClean="0">
              <a:latin typeface="+mj-lt"/>
            </a:rPr>
            <a:t>ear-based </a:t>
          </a:r>
          <a:r>
            <a:rPr lang="en-US" sz="3200" dirty="0">
              <a:latin typeface="+mj-lt"/>
            </a:rPr>
            <a:t>practice</a:t>
          </a:r>
          <a:br>
            <a:rPr lang="en-US" sz="3200" dirty="0">
              <a:latin typeface="+mj-lt"/>
            </a:rPr>
          </a:br>
          <a:r>
            <a:rPr lang="en-US" sz="3200" dirty="0" smtClean="0">
              <a:latin typeface="+mj-lt"/>
            </a:rPr>
            <a:t>leads </a:t>
          </a:r>
          <a:r>
            <a:rPr lang="en-US" sz="3200" dirty="0">
              <a:latin typeface="+mj-lt"/>
            </a:rPr>
            <a:t>to </a:t>
          </a:r>
          <a:r>
            <a:rPr lang="en-US" sz="3200" dirty="0" smtClean="0">
              <a:latin typeface="+mj-lt"/>
            </a:rPr>
            <a:t>time-consuming search </a:t>
          </a:r>
          <a:r>
            <a:rPr lang="en-US" sz="3200" dirty="0">
              <a:latin typeface="+mj-lt"/>
            </a:rPr>
            <a:t>for everything</a:t>
          </a:r>
        </a:p>
      </dgm:t>
    </dgm:pt>
    <dgm:pt modelId="{08085BDB-BFAB-434C-B919-7913CD41A2FB}" type="parTrans" cxnId="{ED023658-A6F6-4C03-B9C3-DC1AFFEE8759}">
      <dgm:prSet/>
      <dgm:spPr/>
      <dgm:t>
        <a:bodyPr/>
        <a:lstStyle/>
        <a:p>
          <a:pPr>
            <a:lnSpc>
              <a:spcPct val="100000"/>
            </a:lnSpc>
            <a:spcBef>
              <a:spcPts val="0"/>
            </a:spcBef>
          </a:pPr>
          <a:endParaRPr lang="en-US"/>
        </a:p>
      </dgm:t>
    </dgm:pt>
    <dgm:pt modelId="{C69535CA-C1A6-4EA1-A685-3CE632BF34D9}" type="sibTrans" cxnId="{ED023658-A6F6-4C03-B9C3-DC1AFFEE8759}">
      <dgm:prSet/>
      <dgm:spPr/>
      <dgm:t>
        <a:bodyPr/>
        <a:lstStyle/>
        <a:p>
          <a:pPr>
            <a:lnSpc>
              <a:spcPct val="100000"/>
            </a:lnSpc>
            <a:spcBef>
              <a:spcPts val="0"/>
            </a:spcBef>
          </a:pPr>
          <a:endParaRPr lang="en-US"/>
        </a:p>
      </dgm:t>
    </dgm:pt>
    <dgm:pt modelId="{A2D7F108-2CB6-458A-A4E8-E6C8DEDB9C57}" type="pres">
      <dgm:prSet presAssocID="{B2A1A163-73FA-4B20-BEA3-F34D9F76E060}" presName="diagram" presStyleCnt="0">
        <dgm:presLayoutVars>
          <dgm:dir/>
          <dgm:resizeHandles val="exact"/>
        </dgm:presLayoutVars>
      </dgm:prSet>
      <dgm:spPr/>
      <dgm:t>
        <a:bodyPr/>
        <a:lstStyle/>
        <a:p>
          <a:endParaRPr lang="en-US"/>
        </a:p>
      </dgm:t>
    </dgm:pt>
    <dgm:pt modelId="{37860D1B-627E-4594-9EAA-BFC5237F0D1E}" type="pres">
      <dgm:prSet presAssocID="{DF683081-F21F-4486-B44B-1CE81D737B87}" presName="arrow" presStyleLbl="node1" presStyleIdx="0" presStyleCnt="2" custRadScaleRad="96216">
        <dgm:presLayoutVars>
          <dgm:bulletEnabled val="1"/>
        </dgm:presLayoutVars>
      </dgm:prSet>
      <dgm:spPr/>
      <dgm:t>
        <a:bodyPr/>
        <a:lstStyle/>
        <a:p>
          <a:endParaRPr lang="en-US"/>
        </a:p>
      </dgm:t>
    </dgm:pt>
    <dgm:pt modelId="{9D909467-A865-4C53-BADF-633430DD4FAF}" type="pres">
      <dgm:prSet presAssocID="{C4EAEB7A-1F4D-45A7-ABB3-70A62D81393B}" presName="arrow" presStyleLbl="node1" presStyleIdx="1" presStyleCnt="2" custRadScaleRad="100041">
        <dgm:presLayoutVars>
          <dgm:bulletEnabled val="1"/>
        </dgm:presLayoutVars>
      </dgm:prSet>
      <dgm:spPr/>
      <dgm:t>
        <a:bodyPr/>
        <a:lstStyle/>
        <a:p>
          <a:endParaRPr lang="en-US"/>
        </a:p>
      </dgm:t>
    </dgm:pt>
  </dgm:ptLst>
  <dgm:cxnLst>
    <dgm:cxn modelId="{1F01E6CA-2BA9-414D-8DD9-58E48BC68E6E}" type="presOf" srcId="{C4EAEB7A-1F4D-45A7-ABB3-70A62D81393B}" destId="{9D909467-A865-4C53-BADF-633430DD4FAF}" srcOrd="0" destOrd="0" presId="urn:microsoft.com/office/officeart/2005/8/layout/arrow5"/>
    <dgm:cxn modelId="{CC432F4C-E665-4DBA-9DEE-810197E52259}" type="presOf" srcId="{B2A1A163-73FA-4B20-BEA3-F34D9F76E060}" destId="{A2D7F108-2CB6-458A-A4E8-E6C8DEDB9C57}" srcOrd="0" destOrd="0" presId="urn:microsoft.com/office/officeart/2005/8/layout/arrow5"/>
    <dgm:cxn modelId="{E724A482-9DDF-4AE8-BC7D-BD0E60157D9F}" srcId="{B2A1A163-73FA-4B20-BEA3-F34D9F76E060}" destId="{DF683081-F21F-4486-B44B-1CE81D737B87}" srcOrd="0" destOrd="0" parTransId="{8C60CB55-7569-4A2F-B769-514DAFD23C72}" sibTransId="{2DAA8522-EC1B-491B-B488-256350082526}"/>
    <dgm:cxn modelId="{3086C21A-C425-4308-A79B-5A2A67A9020A}" type="presOf" srcId="{DF683081-F21F-4486-B44B-1CE81D737B87}" destId="{37860D1B-627E-4594-9EAA-BFC5237F0D1E}" srcOrd="0" destOrd="0" presId="urn:microsoft.com/office/officeart/2005/8/layout/arrow5"/>
    <dgm:cxn modelId="{ED023658-A6F6-4C03-B9C3-DC1AFFEE8759}" srcId="{B2A1A163-73FA-4B20-BEA3-F34D9F76E060}" destId="{C4EAEB7A-1F4D-45A7-ABB3-70A62D81393B}" srcOrd="1" destOrd="0" parTransId="{08085BDB-BFAB-434C-B919-7913CD41A2FB}" sibTransId="{C69535CA-C1A6-4EA1-A685-3CE632BF34D9}"/>
    <dgm:cxn modelId="{ACFF20B2-C665-4D88-A1CE-143978FDB466}" type="presParOf" srcId="{A2D7F108-2CB6-458A-A4E8-E6C8DEDB9C57}" destId="{37860D1B-627E-4594-9EAA-BFC5237F0D1E}" srcOrd="0" destOrd="0" presId="urn:microsoft.com/office/officeart/2005/8/layout/arrow5"/>
    <dgm:cxn modelId="{CD0CA1C2-1AAC-4A0C-A514-343551C079DF}" type="presParOf" srcId="{A2D7F108-2CB6-458A-A4E8-E6C8DEDB9C57}" destId="{9D909467-A865-4C53-BADF-633430DD4FAF}"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A1A163-73FA-4B20-BEA3-F34D9F76E060}" type="doc">
      <dgm:prSet loTypeId="urn:microsoft.com/office/officeart/2005/8/layout/arrow5" loCatId="relationship" qsTypeId="urn:microsoft.com/office/officeart/2005/8/quickstyle/simple1" qsCatId="simple" csTypeId="urn:microsoft.com/office/officeart/2005/8/colors/colorful5" csCatId="colorful" phldr="1"/>
      <dgm:spPr/>
      <dgm:t>
        <a:bodyPr/>
        <a:lstStyle/>
        <a:p>
          <a:endParaRPr lang="en-US"/>
        </a:p>
      </dgm:t>
    </dgm:pt>
    <dgm:pt modelId="{79BCF0D2-0E93-4434-8D16-28167BA9A72E}">
      <dgm:prSet phldrT="[Text]" custT="1"/>
      <dgm:spPr>
        <a:solidFill>
          <a:schemeClr val="accent1"/>
        </a:solidFill>
      </dgm:spPr>
      <dgm:t>
        <a:bodyPr/>
        <a:lstStyle/>
        <a:p>
          <a:pPr>
            <a:lnSpc>
              <a:spcPct val="100000"/>
            </a:lnSpc>
            <a:spcBef>
              <a:spcPts val="0"/>
            </a:spcBef>
            <a:spcAft>
              <a:spcPts val="0"/>
            </a:spcAft>
          </a:pPr>
          <a:r>
            <a:rPr lang="en-US" sz="2400" dirty="0">
              <a:latin typeface="+mn-lt"/>
              <a:sym typeface="Symbol" panose="05050102010706020507" pitchFamily="18" charset="2"/>
            </a:rPr>
            <a:t> </a:t>
          </a:r>
          <a:r>
            <a:rPr lang="en-US" sz="2400" dirty="0">
              <a:latin typeface="+mn-lt"/>
            </a:rPr>
            <a:t>Workload</a:t>
          </a:r>
          <a:br>
            <a:rPr lang="en-US" sz="2400" dirty="0">
              <a:latin typeface="+mn-lt"/>
            </a:rPr>
          </a:br>
          <a:r>
            <a:rPr lang="en-US" sz="2400" dirty="0">
              <a:latin typeface="+mn-lt"/>
            </a:rPr>
            <a:t> </a:t>
          </a:r>
          <a:r>
            <a:rPr lang="en-US" sz="2400" dirty="0">
              <a:latin typeface="+mn-lt"/>
              <a:ea typeface="Verdana" panose="020B0604030504040204" pitchFamily="34" charset="0"/>
              <a:cs typeface="Verdana" panose="020B0604030504040204" pitchFamily="34" charset="0"/>
            </a:rPr>
            <a:t> </a:t>
          </a:r>
          <a:r>
            <a:rPr lang="en-US" sz="2400" dirty="0">
              <a:latin typeface="+mn-lt"/>
            </a:rPr>
            <a:t> demands result</a:t>
          </a:r>
          <a:br>
            <a:rPr lang="en-US" sz="2400" dirty="0">
              <a:latin typeface="+mn-lt"/>
            </a:rPr>
          </a:br>
          <a:r>
            <a:rPr lang="en-US" sz="2400" dirty="0">
              <a:latin typeface="+mn-lt"/>
            </a:rPr>
            <a:t>   in “fly-by” </a:t>
          </a:r>
          <a:br>
            <a:rPr lang="en-US" sz="2400" dirty="0">
              <a:latin typeface="+mn-lt"/>
            </a:rPr>
          </a:br>
          <a:r>
            <a:rPr lang="en-US" sz="2400" dirty="0">
              <a:latin typeface="+mn-lt"/>
            </a:rPr>
            <a:t> </a:t>
          </a:r>
          <a:r>
            <a:rPr lang="en-US" sz="2400" dirty="0">
              <a:latin typeface="+mn-lt"/>
              <a:ea typeface="Verdana" panose="020B0604030504040204" pitchFamily="34" charset="0"/>
              <a:cs typeface="Verdana" panose="020B0604030504040204" pitchFamily="34" charset="0"/>
            </a:rPr>
            <a:t> </a:t>
          </a:r>
          <a:r>
            <a:rPr lang="en-US" sz="2400" dirty="0">
              <a:latin typeface="+mn-lt"/>
            </a:rPr>
            <a:t> </a:t>
          </a:r>
          <a:r>
            <a:rPr lang="en-US" sz="2400" dirty="0" smtClean="0">
              <a:latin typeface="+mn-lt"/>
            </a:rPr>
            <a:t>assessment</a:t>
          </a:r>
          <a:endParaRPr lang="en-US" sz="2400" dirty="0">
            <a:latin typeface="+mn-lt"/>
          </a:endParaRPr>
        </a:p>
        <a:p>
          <a:pPr lvl="0" algn="l">
            <a:lnSpc>
              <a:spcPct val="100000"/>
            </a:lnSpc>
            <a:spcBef>
              <a:spcPts val="0"/>
            </a:spcBef>
            <a:spcAft>
              <a:spcPts val="0"/>
            </a:spcAft>
          </a:pPr>
          <a:r>
            <a:rPr lang="en-US" sz="2400" dirty="0">
              <a:latin typeface="+mn-lt"/>
              <a:sym typeface="Symbol" panose="05050102010706020507" pitchFamily="18" charset="2"/>
            </a:rPr>
            <a:t> Respect for</a:t>
          </a:r>
        </a:p>
        <a:p>
          <a:pPr lvl="0" algn="l">
            <a:lnSpc>
              <a:spcPct val="100000"/>
            </a:lnSpc>
            <a:spcBef>
              <a:spcPts val="0"/>
            </a:spcBef>
            <a:spcAft>
              <a:spcPts val="0"/>
            </a:spcAft>
          </a:pPr>
          <a:r>
            <a:rPr lang="en-US" sz="2400" dirty="0">
              <a:latin typeface="+mn-lt"/>
              <a:sym typeface="Symbol" panose="05050102010706020507" pitchFamily="18" charset="2"/>
            </a:rPr>
            <a:t>   family’s privacy</a:t>
          </a:r>
          <a:endParaRPr lang="en-US" sz="2400" dirty="0">
            <a:latin typeface="+mn-lt"/>
          </a:endParaRPr>
        </a:p>
      </dgm:t>
    </dgm:pt>
    <dgm:pt modelId="{D093585B-D2FA-43AB-A94C-EBA7DA9E37FE}" type="parTrans" cxnId="{3FCCAFDF-49CE-4F53-81AB-BD81DAE81382}">
      <dgm:prSet/>
      <dgm:spPr/>
      <dgm:t>
        <a:bodyPr/>
        <a:lstStyle/>
        <a:p>
          <a:pPr>
            <a:lnSpc>
              <a:spcPct val="100000"/>
            </a:lnSpc>
            <a:spcBef>
              <a:spcPts val="0"/>
            </a:spcBef>
            <a:spcAft>
              <a:spcPts val="0"/>
            </a:spcAft>
          </a:pPr>
          <a:endParaRPr lang="en-US"/>
        </a:p>
      </dgm:t>
    </dgm:pt>
    <dgm:pt modelId="{58D82A9E-7D96-43FA-A94C-A527537448E5}" type="sibTrans" cxnId="{3FCCAFDF-49CE-4F53-81AB-BD81DAE81382}">
      <dgm:prSet/>
      <dgm:spPr/>
      <dgm:t>
        <a:bodyPr/>
        <a:lstStyle/>
        <a:p>
          <a:pPr>
            <a:lnSpc>
              <a:spcPct val="100000"/>
            </a:lnSpc>
            <a:spcBef>
              <a:spcPts val="0"/>
            </a:spcBef>
            <a:spcAft>
              <a:spcPts val="0"/>
            </a:spcAft>
          </a:pPr>
          <a:endParaRPr lang="en-US"/>
        </a:p>
      </dgm:t>
    </dgm:pt>
    <dgm:pt modelId="{DF683081-F21F-4486-B44B-1CE81D737B87}">
      <dgm:prSet phldrT="[Text]" custT="1"/>
      <dgm:spPr/>
      <dgm:t>
        <a:bodyPr lIns="0" tIns="155448" rIns="0" bIns="155448"/>
        <a:lstStyle/>
        <a:p>
          <a:pPr marL="233363" indent="-233363">
            <a:lnSpc>
              <a:spcPct val="100000"/>
            </a:lnSpc>
            <a:spcBef>
              <a:spcPts val="0"/>
            </a:spcBef>
            <a:spcAft>
              <a:spcPts val="0"/>
            </a:spcAft>
          </a:pPr>
          <a:r>
            <a:rPr lang="en-US" sz="2600" dirty="0">
              <a:latin typeface="+mn-lt"/>
              <a:sym typeface="Symbol" panose="05050102010706020507" pitchFamily="18" charset="2"/>
            </a:rPr>
            <a:t> </a:t>
          </a:r>
          <a:r>
            <a:rPr lang="en-US" sz="2600" dirty="0">
              <a:latin typeface="+mn-lt"/>
            </a:rPr>
            <a:t>Desire to be </a:t>
          </a:r>
          <a:r>
            <a:rPr lang="en-US" sz="2600" dirty="0" smtClean="0">
              <a:latin typeface="+mn-lt"/>
            </a:rPr>
            <a:t>thorough</a:t>
          </a:r>
          <a:endParaRPr lang="en-US" sz="1200" dirty="0">
            <a:latin typeface="+mj-lt"/>
          </a:endParaRPr>
        </a:p>
        <a:p>
          <a:pPr marL="233363" lvl="0" indent="-233363" algn="l">
            <a:lnSpc>
              <a:spcPct val="100000"/>
            </a:lnSpc>
            <a:spcBef>
              <a:spcPts val="0"/>
            </a:spcBef>
            <a:spcAft>
              <a:spcPts val="0"/>
            </a:spcAft>
          </a:pPr>
          <a:r>
            <a:rPr lang="en-US" sz="2700" dirty="0">
              <a:latin typeface="+mn-lt"/>
              <a:sym typeface="Symbol" panose="05050102010706020507" pitchFamily="18" charset="2"/>
            </a:rPr>
            <a:t> F</a:t>
          </a:r>
          <a:r>
            <a:rPr lang="en-US" sz="2700" dirty="0">
              <a:latin typeface="+mn-lt"/>
            </a:rPr>
            <a:t>ear-based practice leads to </a:t>
          </a:r>
          <a:r>
            <a:rPr lang="en-US" sz="2600" dirty="0">
              <a:latin typeface="+mn-lt"/>
            </a:rPr>
            <a:t>time-consuming </a:t>
          </a:r>
          <a:r>
            <a:rPr lang="en-US" sz="2700" dirty="0">
              <a:latin typeface="+mn-lt"/>
            </a:rPr>
            <a:t>search for  everything</a:t>
          </a:r>
        </a:p>
      </dgm:t>
    </dgm:pt>
    <dgm:pt modelId="{8C60CB55-7569-4A2F-B769-514DAFD23C72}" type="parTrans" cxnId="{E724A482-9DDF-4AE8-BC7D-BD0E60157D9F}">
      <dgm:prSet/>
      <dgm:spPr/>
      <dgm:t>
        <a:bodyPr/>
        <a:lstStyle/>
        <a:p>
          <a:pPr>
            <a:lnSpc>
              <a:spcPct val="100000"/>
            </a:lnSpc>
            <a:spcBef>
              <a:spcPts val="0"/>
            </a:spcBef>
            <a:spcAft>
              <a:spcPts val="0"/>
            </a:spcAft>
          </a:pPr>
          <a:endParaRPr lang="en-US"/>
        </a:p>
      </dgm:t>
    </dgm:pt>
    <dgm:pt modelId="{2DAA8522-EC1B-491B-B488-256350082526}" type="sibTrans" cxnId="{E724A482-9DDF-4AE8-BC7D-BD0E60157D9F}">
      <dgm:prSet/>
      <dgm:spPr/>
      <dgm:t>
        <a:bodyPr/>
        <a:lstStyle/>
        <a:p>
          <a:pPr>
            <a:lnSpc>
              <a:spcPct val="100000"/>
            </a:lnSpc>
            <a:spcBef>
              <a:spcPts val="0"/>
            </a:spcBef>
            <a:spcAft>
              <a:spcPts val="0"/>
            </a:spcAft>
          </a:pPr>
          <a:endParaRPr lang="en-US"/>
        </a:p>
      </dgm:t>
    </dgm:pt>
    <dgm:pt modelId="{A2D7F108-2CB6-458A-A4E8-E6C8DEDB9C57}" type="pres">
      <dgm:prSet presAssocID="{B2A1A163-73FA-4B20-BEA3-F34D9F76E060}" presName="diagram" presStyleCnt="0">
        <dgm:presLayoutVars>
          <dgm:dir/>
          <dgm:resizeHandles val="exact"/>
        </dgm:presLayoutVars>
      </dgm:prSet>
      <dgm:spPr/>
      <dgm:t>
        <a:bodyPr/>
        <a:lstStyle/>
        <a:p>
          <a:endParaRPr lang="en-US"/>
        </a:p>
      </dgm:t>
    </dgm:pt>
    <dgm:pt modelId="{9AF12B1B-A717-4D39-9B53-7E4C8EBF880F}" type="pres">
      <dgm:prSet presAssocID="{79BCF0D2-0E93-4434-8D16-28167BA9A72E}" presName="arrow" presStyleLbl="node1" presStyleIdx="0" presStyleCnt="2" custScaleX="100613" custScaleY="72298" custRadScaleRad="131073" custRadScaleInc="4">
        <dgm:presLayoutVars>
          <dgm:bulletEnabled val="1"/>
        </dgm:presLayoutVars>
      </dgm:prSet>
      <dgm:spPr/>
      <dgm:t>
        <a:bodyPr/>
        <a:lstStyle/>
        <a:p>
          <a:endParaRPr lang="en-US"/>
        </a:p>
      </dgm:t>
    </dgm:pt>
    <dgm:pt modelId="{37860D1B-627E-4594-9EAA-BFC5237F0D1E}" type="pres">
      <dgm:prSet presAssocID="{DF683081-F21F-4486-B44B-1CE81D737B87}" presName="arrow" presStyleLbl="node1" presStyleIdx="1" presStyleCnt="2" custScaleY="82660" custRadScaleRad="123122" custRadScaleInc="-1397">
        <dgm:presLayoutVars>
          <dgm:bulletEnabled val="1"/>
        </dgm:presLayoutVars>
      </dgm:prSet>
      <dgm:spPr/>
      <dgm:t>
        <a:bodyPr/>
        <a:lstStyle/>
        <a:p>
          <a:endParaRPr lang="en-US"/>
        </a:p>
      </dgm:t>
    </dgm:pt>
  </dgm:ptLst>
  <dgm:cxnLst>
    <dgm:cxn modelId="{3FCCAFDF-49CE-4F53-81AB-BD81DAE81382}" srcId="{B2A1A163-73FA-4B20-BEA3-F34D9F76E060}" destId="{79BCF0D2-0E93-4434-8D16-28167BA9A72E}" srcOrd="0" destOrd="0" parTransId="{D093585B-D2FA-43AB-A94C-EBA7DA9E37FE}" sibTransId="{58D82A9E-7D96-43FA-A94C-A527537448E5}"/>
    <dgm:cxn modelId="{A47AF576-706C-4986-BE31-6BF88814D417}" type="presOf" srcId="{DF683081-F21F-4486-B44B-1CE81D737B87}" destId="{37860D1B-627E-4594-9EAA-BFC5237F0D1E}" srcOrd="0" destOrd="0" presId="urn:microsoft.com/office/officeart/2005/8/layout/arrow5"/>
    <dgm:cxn modelId="{2F10A9AB-C33C-4171-A723-327FE516B96D}" type="presOf" srcId="{B2A1A163-73FA-4B20-BEA3-F34D9F76E060}" destId="{A2D7F108-2CB6-458A-A4E8-E6C8DEDB9C57}" srcOrd="0" destOrd="0" presId="urn:microsoft.com/office/officeart/2005/8/layout/arrow5"/>
    <dgm:cxn modelId="{E724A482-9DDF-4AE8-BC7D-BD0E60157D9F}" srcId="{B2A1A163-73FA-4B20-BEA3-F34D9F76E060}" destId="{DF683081-F21F-4486-B44B-1CE81D737B87}" srcOrd="1" destOrd="0" parTransId="{8C60CB55-7569-4A2F-B769-514DAFD23C72}" sibTransId="{2DAA8522-EC1B-491B-B488-256350082526}"/>
    <dgm:cxn modelId="{532F47DF-C345-4C42-872C-F885EB8FC418}" type="presOf" srcId="{79BCF0D2-0E93-4434-8D16-28167BA9A72E}" destId="{9AF12B1B-A717-4D39-9B53-7E4C8EBF880F}" srcOrd="0" destOrd="0" presId="urn:microsoft.com/office/officeart/2005/8/layout/arrow5"/>
    <dgm:cxn modelId="{17443677-D720-47D4-9A66-184A96E0EC7C}" type="presParOf" srcId="{A2D7F108-2CB6-458A-A4E8-E6C8DEDB9C57}" destId="{9AF12B1B-A717-4D39-9B53-7E4C8EBF880F}" srcOrd="0" destOrd="0" presId="urn:microsoft.com/office/officeart/2005/8/layout/arrow5"/>
    <dgm:cxn modelId="{9A8D8C37-F790-4256-B341-F8EBFD75BE32}" type="presParOf" srcId="{A2D7F108-2CB6-458A-A4E8-E6C8DEDB9C57}" destId="{37860D1B-627E-4594-9EAA-BFC5237F0D1E}"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201816-CBD9-4012-B10F-73526452E1AC}" type="doc">
      <dgm:prSet loTypeId="urn:microsoft.com/office/officeart/2005/8/layout/hList7#2" loCatId="process" qsTypeId="urn:microsoft.com/office/officeart/2005/8/quickstyle/simple1" qsCatId="simple" csTypeId="urn:microsoft.com/office/officeart/2005/8/colors/accent1_2" csCatId="accent1" phldr="1"/>
      <dgm:spPr/>
    </dgm:pt>
    <dgm:pt modelId="{ADE88EB2-721E-43B2-B5AF-1242D83ADEC8}">
      <dgm:prSet phldrT="[Text]" custT="1"/>
      <dgm:spPr>
        <a:solidFill>
          <a:schemeClr val="accent6"/>
        </a:solidFill>
      </dgm:spPr>
      <dgm:t>
        <a:bodyPr/>
        <a:lstStyle/>
        <a:p>
          <a:r>
            <a:rPr lang="en-US" sz="3200" b="1" dirty="0">
              <a:latin typeface="+mj-lt"/>
            </a:rPr>
            <a:t>YES</a:t>
          </a:r>
        </a:p>
      </dgm:t>
    </dgm:pt>
    <dgm:pt modelId="{46C82D41-87A7-47B3-81A3-4B5C8C7D6550}" type="parTrans" cxnId="{45A11044-2835-4CAA-802A-F77E21CF0E6A}">
      <dgm:prSet/>
      <dgm:spPr/>
      <dgm:t>
        <a:bodyPr/>
        <a:lstStyle/>
        <a:p>
          <a:endParaRPr lang="en-US"/>
        </a:p>
      </dgm:t>
    </dgm:pt>
    <dgm:pt modelId="{983EEE1E-3164-4007-8A75-CDD7816366E6}" type="sibTrans" cxnId="{45A11044-2835-4CAA-802A-F77E21CF0E6A}">
      <dgm:prSet/>
      <dgm:spPr/>
      <dgm:t>
        <a:bodyPr/>
        <a:lstStyle/>
        <a:p>
          <a:endParaRPr lang="en-US"/>
        </a:p>
      </dgm:t>
    </dgm:pt>
    <dgm:pt modelId="{43B0A089-AFDD-4C38-B083-300A6B3CBDC9}">
      <dgm:prSet phldrT="[Text]" custT="1"/>
      <dgm:spPr>
        <a:noFill/>
        <a:ln>
          <a:noFill/>
        </a:ln>
      </dgm:spPr>
      <dgm:t>
        <a:bodyPr/>
        <a:lstStyle/>
        <a:p>
          <a:r>
            <a:rPr lang="en-US" sz="3200" dirty="0">
              <a:solidFill>
                <a:schemeClr val="tx1"/>
              </a:solidFill>
              <a:latin typeface="+mj-lt"/>
            </a:rPr>
            <a:t>Cool</a:t>
          </a:r>
        </a:p>
      </dgm:t>
    </dgm:pt>
    <dgm:pt modelId="{B46A8452-F72C-430F-8B07-173B3F8793F4}" type="parTrans" cxnId="{DEA52A4B-1E6A-4357-9418-F76A09A2D2D3}">
      <dgm:prSet/>
      <dgm:spPr/>
      <dgm:t>
        <a:bodyPr/>
        <a:lstStyle/>
        <a:p>
          <a:endParaRPr lang="en-US"/>
        </a:p>
      </dgm:t>
    </dgm:pt>
    <dgm:pt modelId="{4A86CB72-01B0-41B1-A5F7-B6BC4A10004A}" type="sibTrans" cxnId="{DEA52A4B-1E6A-4357-9418-F76A09A2D2D3}">
      <dgm:prSet/>
      <dgm:spPr/>
      <dgm:t>
        <a:bodyPr/>
        <a:lstStyle/>
        <a:p>
          <a:endParaRPr lang="en-US"/>
        </a:p>
      </dgm:t>
    </dgm:pt>
    <dgm:pt modelId="{043C6A12-8AB3-4730-927A-FB2D7806F85B}">
      <dgm:prSet phldrT="[Text]" custT="1"/>
      <dgm:spPr>
        <a:solidFill>
          <a:schemeClr val="accent4"/>
        </a:solidFill>
      </dgm:spPr>
      <dgm:t>
        <a:bodyPr/>
        <a:lstStyle/>
        <a:p>
          <a:r>
            <a:rPr lang="en-US" sz="3200" b="1" dirty="0">
              <a:solidFill>
                <a:schemeClr val="accent6"/>
              </a:solidFill>
              <a:latin typeface="+mj-lt"/>
            </a:rPr>
            <a:t>NO</a:t>
          </a:r>
        </a:p>
      </dgm:t>
    </dgm:pt>
    <dgm:pt modelId="{9CB393DD-EAE5-4D02-9075-1D61BED47601}" type="parTrans" cxnId="{DF10FA3D-470A-49F4-B870-FA7B251D4CC9}">
      <dgm:prSet/>
      <dgm:spPr/>
      <dgm:t>
        <a:bodyPr/>
        <a:lstStyle/>
        <a:p>
          <a:endParaRPr lang="en-US"/>
        </a:p>
      </dgm:t>
    </dgm:pt>
    <dgm:pt modelId="{4D32B77C-FF78-4D30-9844-7B63D5B7877E}" type="sibTrans" cxnId="{DF10FA3D-470A-49F4-B870-FA7B251D4CC9}">
      <dgm:prSet/>
      <dgm:spPr/>
      <dgm:t>
        <a:bodyPr/>
        <a:lstStyle/>
        <a:p>
          <a:endParaRPr lang="en-US"/>
        </a:p>
      </dgm:t>
    </dgm:pt>
    <dgm:pt modelId="{79064B28-623E-437E-AE38-773B96DCA772}">
      <dgm:prSet custT="1"/>
      <dgm:spPr>
        <a:noFill/>
        <a:ln>
          <a:noFill/>
        </a:ln>
      </dgm:spPr>
      <dgm:t>
        <a:bodyPr/>
        <a:lstStyle/>
        <a:p>
          <a:r>
            <a:rPr lang="en-US" sz="3500" dirty="0">
              <a:solidFill>
                <a:schemeClr val="tx1"/>
              </a:solidFill>
              <a:latin typeface="Calibri" pitchFamily="34" charset="0"/>
            </a:rPr>
            <a:t>   </a:t>
          </a:r>
          <a:r>
            <a:rPr lang="en-US" sz="3200" dirty="0">
              <a:solidFill>
                <a:schemeClr val="tx1"/>
              </a:solidFill>
              <a:latin typeface="+mj-lt"/>
            </a:rPr>
            <a:t>Hot</a:t>
          </a:r>
          <a:r>
            <a:rPr lang="en-US" sz="3500" dirty="0">
              <a:solidFill>
                <a:schemeClr val="tx1"/>
              </a:solidFill>
              <a:latin typeface="Calibri" pitchFamily="34" charset="0"/>
            </a:rPr>
            <a:t>	</a:t>
          </a:r>
        </a:p>
      </dgm:t>
    </dgm:pt>
    <dgm:pt modelId="{5CB9453A-CCE1-4384-9AFC-634B3C8202DE}" type="parTrans" cxnId="{881ABB22-C843-4708-8455-7B5B0A6C0230}">
      <dgm:prSet/>
      <dgm:spPr/>
      <dgm:t>
        <a:bodyPr/>
        <a:lstStyle/>
        <a:p>
          <a:endParaRPr lang="en-US"/>
        </a:p>
      </dgm:t>
    </dgm:pt>
    <dgm:pt modelId="{904DDABF-D9A4-415C-856A-73992EEE3ECE}" type="sibTrans" cxnId="{881ABB22-C843-4708-8455-7B5B0A6C0230}">
      <dgm:prSet/>
      <dgm:spPr/>
      <dgm:t>
        <a:bodyPr/>
        <a:lstStyle/>
        <a:p>
          <a:endParaRPr lang="en-US"/>
        </a:p>
      </dgm:t>
    </dgm:pt>
    <dgm:pt modelId="{653BE73B-3619-4AD0-892C-C458ED7FABBC}">
      <dgm:prSet custT="1"/>
      <dgm:spPr>
        <a:noFill/>
        <a:ln>
          <a:noFill/>
        </a:ln>
      </dgm:spPr>
      <dgm:t>
        <a:bodyPr/>
        <a:lstStyle/>
        <a:p>
          <a:r>
            <a:rPr lang="en-US" sz="3200" dirty="0">
              <a:solidFill>
                <a:schemeClr val="tx1"/>
              </a:solidFill>
              <a:latin typeface="+mj-lt"/>
            </a:rPr>
            <a:t>Warm</a:t>
          </a:r>
        </a:p>
      </dgm:t>
    </dgm:pt>
    <dgm:pt modelId="{45E2D154-6A9A-420E-97AD-2DD40FE951E8}" type="parTrans" cxnId="{B75FD5DF-B3AF-4265-A362-6BF19B4A9C7D}">
      <dgm:prSet/>
      <dgm:spPr/>
      <dgm:t>
        <a:bodyPr/>
        <a:lstStyle/>
        <a:p>
          <a:endParaRPr lang="en-US"/>
        </a:p>
      </dgm:t>
    </dgm:pt>
    <dgm:pt modelId="{02EA7410-6C49-42BA-95DA-44C26F05693F}" type="sibTrans" cxnId="{B75FD5DF-B3AF-4265-A362-6BF19B4A9C7D}">
      <dgm:prSet/>
      <dgm:spPr/>
      <dgm:t>
        <a:bodyPr/>
        <a:lstStyle/>
        <a:p>
          <a:endParaRPr lang="en-US"/>
        </a:p>
      </dgm:t>
    </dgm:pt>
    <dgm:pt modelId="{2D63E68C-1E51-47D2-931A-ACCF98AECB6B}" type="pres">
      <dgm:prSet presAssocID="{B5201816-CBD9-4012-B10F-73526452E1AC}" presName="Name0" presStyleCnt="0">
        <dgm:presLayoutVars>
          <dgm:dir/>
          <dgm:resizeHandles val="exact"/>
        </dgm:presLayoutVars>
      </dgm:prSet>
      <dgm:spPr/>
    </dgm:pt>
    <dgm:pt modelId="{E9429998-1533-4BCA-A66E-D5712406AEC2}" type="pres">
      <dgm:prSet presAssocID="{B5201816-CBD9-4012-B10F-73526452E1AC}" presName="fgShape" presStyleLbl="fgShp" presStyleIdx="0" presStyleCnt="1"/>
      <dgm:spPr>
        <a:solidFill>
          <a:schemeClr val="accent2"/>
        </a:solidFill>
        <a:ln>
          <a:noFill/>
        </a:ln>
      </dgm:spPr>
    </dgm:pt>
    <dgm:pt modelId="{470DA937-A5CC-41E2-948D-54B938AB6168}" type="pres">
      <dgm:prSet presAssocID="{B5201816-CBD9-4012-B10F-73526452E1AC}" presName="linComp" presStyleCnt="0"/>
      <dgm:spPr/>
    </dgm:pt>
    <dgm:pt modelId="{0A37C0D6-F693-403D-B2A3-A97CE4203F05}" type="pres">
      <dgm:prSet presAssocID="{ADE88EB2-721E-43B2-B5AF-1242D83ADEC8}" presName="compNode" presStyleCnt="0"/>
      <dgm:spPr/>
    </dgm:pt>
    <dgm:pt modelId="{8B64B5CA-95BE-4C92-ADAB-D3DD74CB19E5}" type="pres">
      <dgm:prSet presAssocID="{ADE88EB2-721E-43B2-B5AF-1242D83ADEC8}" presName="bkgdShape" presStyleLbl="node1" presStyleIdx="0" presStyleCnt="5" custLinFactNeighborX="-5020"/>
      <dgm:spPr/>
      <dgm:t>
        <a:bodyPr/>
        <a:lstStyle/>
        <a:p>
          <a:endParaRPr lang="en-US"/>
        </a:p>
      </dgm:t>
    </dgm:pt>
    <dgm:pt modelId="{6726FAEB-2C7B-4A21-9E22-99E323C1B1F8}" type="pres">
      <dgm:prSet presAssocID="{ADE88EB2-721E-43B2-B5AF-1242D83ADEC8}" presName="nodeTx" presStyleLbl="node1" presStyleIdx="0" presStyleCnt="5">
        <dgm:presLayoutVars>
          <dgm:bulletEnabled val="1"/>
        </dgm:presLayoutVars>
      </dgm:prSet>
      <dgm:spPr/>
      <dgm:t>
        <a:bodyPr/>
        <a:lstStyle/>
        <a:p>
          <a:endParaRPr lang="en-US"/>
        </a:p>
      </dgm:t>
    </dgm:pt>
    <dgm:pt modelId="{6E67DB56-16C0-4772-82C8-0F8A74D9149D}" type="pres">
      <dgm:prSet presAssocID="{ADE88EB2-721E-43B2-B5AF-1242D83ADEC8}" presName="invisiNode" presStyleLbl="node1" presStyleIdx="0" presStyleCnt="5"/>
      <dgm:spPr/>
    </dgm:pt>
    <dgm:pt modelId="{88D578B1-97E4-47C4-8317-62119844D60D}" type="pres">
      <dgm:prSet presAssocID="{ADE88EB2-721E-43B2-B5AF-1242D83ADEC8}" presName="imagNode" presStyleLbl="fgImgPlace1" presStyleIdx="0" presStyleCnt="5"/>
      <dgm:spPr>
        <a:solidFill>
          <a:schemeClr val="accent4"/>
        </a:solidFill>
        <a:ln>
          <a:noFill/>
        </a:ln>
      </dgm:spPr>
    </dgm:pt>
    <dgm:pt modelId="{C0FE3636-9B29-4A63-ABE6-D22D1B11523E}" type="pres">
      <dgm:prSet presAssocID="{983EEE1E-3164-4007-8A75-CDD7816366E6}" presName="sibTrans" presStyleLbl="sibTrans2D1" presStyleIdx="0" presStyleCnt="0"/>
      <dgm:spPr/>
      <dgm:t>
        <a:bodyPr/>
        <a:lstStyle/>
        <a:p>
          <a:endParaRPr lang="en-US"/>
        </a:p>
      </dgm:t>
    </dgm:pt>
    <dgm:pt modelId="{4E513FD6-79E2-4BD1-BB33-CB6EA25915D4}" type="pres">
      <dgm:prSet presAssocID="{79064B28-623E-437E-AE38-773B96DCA772}" presName="compNode" presStyleCnt="0"/>
      <dgm:spPr/>
    </dgm:pt>
    <dgm:pt modelId="{C3AE4D4F-28D3-4F56-8A1A-CFC2DF0137E1}" type="pres">
      <dgm:prSet presAssocID="{79064B28-623E-437E-AE38-773B96DCA772}" presName="bkgdShape" presStyleLbl="node1" presStyleIdx="1" presStyleCnt="5" custLinFactNeighborX="1388" custLinFactNeighborY="-1667"/>
      <dgm:spPr/>
      <dgm:t>
        <a:bodyPr/>
        <a:lstStyle/>
        <a:p>
          <a:endParaRPr lang="en-US"/>
        </a:p>
      </dgm:t>
    </dgm:pt>
    <dgm:pt modelId="{BBFC1C46-BD5F-4E3A-9077-EED8CFCCF4D7}" type="pres">
      <dgm:prSet presAssocID="{79064B28-623E-437E-AE38-773B96DCA772}" presName="nodeTx" presStyleLbl="node1" presStyleIdx="1" presStyleCnt="5">
        <dgm:presLayoutVars>
          <dgm:bulletEnabled val="1"/>
        </dgm:presLayoutVars>
      </dgm:prSet>
      <dgm:spPr/>
      <dgm:t>
        <a:bodyPr/>
        <a:lstStyle/>
        <a:p>
          <a:endParaRPr lang="en-US"/>
        </a:p>
      </dgm:t>
    </dgm:pt>
    <dgm:pt modelId="{B99366FE-4DCB-43F6-9843-FB0F709F80A1}" type="pres">
      <dgm:prSet presAssocID="{79064B28-623E-437E-AE38-773B96DCA772}" presName="invisiNode" presStyleLbl="node1" presStyleIdx="1" presStyleCnt="5"/>
      <dgm:spPr/>
    </dgm:pt>
    <dgm:pt modelId="{A7E6A3D1-E367-4131-A147-607B46614A07}" type="pres">
      <dgm:prSet presAssocID="{79064B28-623E-437E-AE38-773B96DCA772}" presName="imagNode" presStyleLbl="fgImgPlace1" presStyleIdx="1" presStyleCnt="5"/>
      <dgm:spPr>
        <a:solidFill>
          <a:schemeClr val="accent3"/>
        </a:solidFill>
        <a:ln>
          <a:noFill/>
        </a:ln>
      </dgm:spPr>
    </dgm:pt>
    <dgm:pt modelId="{196EF56F-6A79-430F-8D18-14DECB49EFA8}" type="pres">
      <dgm:prSet presAssocID="{904DDABF-D9A4-415C-856A-73992EEE3ECE}" presName="sibTrans" presStyleLbl="sibTrans2D1" presStyleIdx="0" presStyleCnt="0"/>
      <dgm:spPr/>
      <dgm:t>
        <a:bodyPr/>
        <a:lstStyle/>
        <a:p>
          <a:endParaRPr lang="en-US"/>
        </a:p>
      </dgm:t>
    </dgm:pt>
    <dgm:pt modelId="{FE877EA4-1093-4AE3-BD1D-BB31EEF155FB}" type="pres">
      <dgm:prSet presAssocID="{653BE73B-3619-4AD0-892C-C458ED7FABBC}" presName="compNode" presStyleCnt="0"/>
      <dgm:spPr/>
    </dgm:pt>
    <dgm:pt modelId="{8B91D836-00D7-4A13-A310-00461A1A833F}" type="pres">
      <dgm:prSet presAssocID="{653BE73B-3619-4AD0-892C-C458ED7FABBC}" presName="bkgdShape" presStyleLbl="node1" presStyleIdx="2" presStyleCnt="5" custScaleX="100518"/>
      <dgm:spPr/>
      <dgm:t>
        <a:bodyPr/>
        <a:lstStyle/>
        <a:p>
          <a:endParaRPr lang="en-US"/>
        </a:p>
      </dgm:t>
    </dgm:pt>
    <dgm:pt modelId="{E4D8F2E3-F5AD-4C4B-B02C-16234E152BF0}" type="pres">
      <dgm:prSet presAssocID="{653BE73B-3619-4AD0-892C-C458ED7FABBC}" presName="nodeTx" presStyleLbl="node1" presStyleIdx="2" presStyleCnt="5">
        <dgm:presLayoutVars>
          <dgm:bulletEnabled val="1"/>
        </dgm:presLayoutVars>
      </dgm:prSet>
      <dgm:spPr/>
      <dgm:t>
        <a:bodyPr/>
        <a:lstStyle/>
        <a:p>
          <a:endParaRPr lang="en-US"/>
        </a:p>
      </dgm:t>
    </dgm:pt>
    <dgm:pt modelId="{31042B65-0428-44DB-8196-881F601B0BF8}" type="pres">
      <dgm:prSet presAssocID="{653BE73B-3619-4AD0-892C-C458ED7FABBC}" presName="invisiNode" presStyleLbl="node1" presStyleIdx="2" presStyleCnt="5"/>
      <dgm:spPr/>
    </dgm:pt>
    <dgm:pt modelId="{6D2E6C13-FB21-4493-8443-863AF324EFA6}" type="pres">
      <dgm:prSet presAssocID="{653BE73B-3619-4AD0-892C-C458ED7FABBC}" presName="imagNode" presStyleLbl="fgImgPlace1" presStyleIdx="2" presStyleCnt="5"/>
      <dgm:spPr>
        <a:solidFill>
          <a:srgbClr val="FFCC00"/>
        </a:solidFill>
        <a:ln>
          <a:noFill/>
        </a:ln>
      </dgm:spPr>
    </dgm:pt>
    <dgm:pt modelId="{0A088FE0-44DC-46D6-AB26-6A066C1ABD66}" type="pres">
      <dgm:prSet presAssocID="{02EA7410-6C49-42BA-95DA-44C26F05693F}" presName="sibTrans" presStyleLbl="sibTrans2D1" presStyleIdx="0" presStyleCnt="0"/>
      <dgm:spPr/>
      <dgm:t>
        <a:bodyPr/>
        <a:lstStyle/>
        <a:p>
          <a:endParaRPr lang="en-US"/>
        </a:p>
      </dgm:t>
    </dgm:pt>
    <dgm:pt modelId="{14A9291A-8F57-4CCE-B225-F52757EF53AF}" type="pres">
      <dgm:prSet presAssocID="{43B0A089-AFDD-4C38-B083-300A6B3CBDC9}" presName="compNode" presStyleCnt="0"/>
      <dgm:spPr/>
    </dgm:pt>
    <dgm:pt modelId="{AB127FF3-8E68-4D52-B288-A6840DA5F78E}" type="pres">
      <dgm:prSet presAssocID="{43B0A089-AFDD-4C38-B083-300A6B3CBDC9}" presName="bkgdShape" presStyleLbl="node1" presStyleIdx="3" presStyleCnt="5" custLinFactNeighborX="2608"/>
      <dgm:spPr/>
      <dgm:t>
        <a:bodyPr/>
        <a:lstStyle/>
        <a:p>
          <a:endParaRPr lang="en-US"/>
        </a:p>
      </dgm:t>
    </dgm:pt>
    <dgm:pt modelId="{218E8E91-A7A6-4E9E-BE91-698D45466CDC}" type="pres">
      <dgm:prSet presAssocID="{43B0A089-AFDD-4C38-B083-300A6B3CBDC9}" presName="nodeTx" presStyleLbl="node1" presStyleIdx="3" presStyleCnt="5">
        <dgm:presLayoutVars>
          <dgm:bulletEnabled val="1"/>
        </dgm:presLayoutVars>
      </dgm:prSet>
      <dgm:spPr/>
      <dgm:t>
        <a:bodyPr/>
        <a:lstStyle/>
        <a:p>
          <a:endParaRPr lang="en-US"/>
        </a:p>
      </dgm:t>
    </dgm:pt>
    <dgm:pt modelId="{999C0C7E-3857-4471-ABB2-5487F1AA6DE4}" type="pres">
      <dgm:prSet presAssocID="{43B0A089-AFDD-4C38-B083-300A6B3CBDC9}" presName="invisiNode" presStyleLbl="node1" presStyleIdx="3" presStyleCnt="5"/>
      <dgm:spPr/>
    </dgm:pt>
    <dgm:pt modelId="{E2D2E205-AF1A-4E8B-A2BF-E41781278CAB}" type="pres">
      <dgm:prSet presAssocID="{43B0A089-AFDD-4C38-B083-300A6B3CBDC9}" presName="imagNode" presStyleLbl="fgImgPlace1" presStyleIdx="3" presStyleCnt="5"/>
      <dgm:spPr>
        <a:solidFill>
          <a:schemeClr val="accent1"/>
        </a:solidFill>
        <a:ln>
          <a:noFill/>
        </a:ln>
      </dgm:spPr>
    </dgm:pt>
    <dgm:pt modelId="{D9AE4D16-2D14-4496-A9F0-2874CEC99C3D}" type="pres">
      <dgm:prSet presAssocID="{4A86CB72-01B0-41B1-A5F7-B6BC4A10004A}" presName="sibTrans" presStyleLbl="sibTrans2D1" presStyleIdx="0" presStyleCnt="0"/>
      <dgm:spPr/>
      <dgm:t>
        <a:bodyPr/>
        <a:lstStyle/>
        <a:p>
          <a:endParaRPr lang="en-US"/>
        </a:p>
      </dgm:t>
    </dgm:pt>
    <dgm:pt modelId="{1EF6B27C-32CD-4A21-AC51-9AEC9EE6EBF2}" type="pres">
      <dgm:prSet presAssocID="{043C6A12-8AB3-4730-927A-FB2D7806F85B}" presName="compNode" presStyleCnt="0"/>
      <dgm:spPr/>
    </dgm:pt>
    <dgm:pt modelId="{16EFA6E5-D49C-4752-972E-D677AF343A24}" type="pres">
      <dgm:prSet presAssocID="{043C6A12-8AB3-4730-927A-FB2D7806F85B}" presName="bkgdShape" presStyleLbl="node1" presStyleIdx="4" presStyleCnt="5"/>
      <dgm:spPr/>
      <dgm:t>
        <a:bodyPr/>
        <a:lstStyle/>
        <a:p>
          <a:endParaRPr lang="en-US"/>
        </a:p>
      </dgm:t>
    </dgm:pt>
    <dgm:pt modelId="{8F359FCE-69CE-4641-9C56-A93F65B9A983}" type="pres">
      <dgm:prSet presAssocID="{043C6A12-8AB3-4730-927A-FB2D7806F85B}" presName="nodeTx" presStyleLbl="node1" presStyleIdx="4" presStyleCnt="5">
        <dgm:presLayoutVars>
          <dgm:bulletEnabled val="1"/>
        </dgm:presLayoutVars>
      </dgm:prSet>
      <dgm:spPr/>
      <dgm:t>
        <a:bodyPr/>
        <a:lstStyle/>
        <a:p>
          <a:endParaRPr lang="en-US"/>
        </a:p>
      </dgm:t>
    </dgm:pt>
    <dgm:pt modelId="{AB976412-454A-492C-9723-C4447376DA3D}" type="pres">
      <dgm:prSet presAssocID="{043C6A12-8AB3-4730-927A-FB2D7806F85B}" presName="invisiNode" presStyleLbl="node1" presStyleIdx="4" presStyleCnt="5"/>
      <dgm:spPr/>
    </dgm:pt>
    <dgm:pt modelId="{B4138360-E610-49A4-A54D-AA8C36E0AADC}" type="pres">
      <dgm:prSet presAssocID="{043C6A12-8AB3-4730-927A-FB2D7806F85B}" presName="imagNode" presStyleLbl="fgImgPlace1" presStyleIdx="4" presStyleCnt="5"/>
      <dgm:spPr>
        <a:solidFill>
          <a:schemeClr val="accent6"/>
        </a:solidFill>
        <a:ln>
          <a:noFill/>
        </a:ln>
      </dgm:spPr>
    </dgm:pt>
  </dgm:ptLst>
  <dgm:cxnLst>
    <dgm:cxn modelId="{7017EE63-7799-465E-92BD-FA6B03D81636}" type="presOf" srcId="{653BE73B-3619-4AD0-892C-C458ED7FABBC}" destId="{8B91D836-00D7-4A13-A310-00461A1A833F}" srcOrd="0" destOrd="0" presId="urn:microsoft.com/office/officeart/2005/8/layout/hList7#2"/>
    <dgm:cxn modelId="{E9396DEE-16AD-4CE5-86E8-1968ED84682B}" type="presOf" srcId="{B5201816-CBD9-4012-B10F-73526452E1AC}" destId="{2D63E68C-1E51-47D2-931A-ACCF98AECB6B}" srcOrd="0" destOrd="0" presId="urn:microsoft.com/office/officeart/2005/8/layout/hList7#2"/>
    <dgm:cxn modelId="{DF10FA3D-470A-49F4-B870-FA7B251D4CC9}" srcId="{B5201816-CBD9-4012-B10F-73526452E1AC}" destId="{043C6A12-8AB3-4730-927A-FB2D7806F85B}" srcOrd="4" destOrd="0" parTransId="{9CB393DD-EAE5-4D02-9075-1D61BED47601}" sibTransId="{4D32B77C-FF78-4D30-9844-7B63D5B7877E}"/>
    <dgm:cxn modelId="{75022BFB-2E23-48AB-8453-C5B2D22563D5}" type="presOf" srcId="{904DDABF-D9A4-415C-856A-73992EEE3ECE}" destId="{196EF56F-6A79-430F-8D18-14DECB49EFA8}" srcOrd="0" destOrd="0" presId="urn:microsoft.com/office/officeart/2005/8/layout/hList7#2"/>
    <dgm:cxn modelId="{6A17E9B6-B99D-461B-A53E-F16873B2035A}" type="presOf" srcId="{4A86CB72-01B0-41B1-A5F7-B6BC4A10004A}" destId="{D9AE4D16-2D14-4496-A9F0-2874CEC99C3D}" srcOrd="0" destOrd="0" presId="urn:microsoft.com/office/officeart/2005/8/layout/hList7#2"/>
    <dgm:cxn modelId="{D37F0A26-92DA-4E43-8FB3-F6D584B2EA0A}" type="presOf" srcId="{79064B28-623E-437E-AE38-773B96DCA772}" destId="{BBFC1C46-BD5F-4E3A-9077-EED8CFCCF4D7}" srcOrd="1" destOrd="0" presId="urn:microsoft.com/office/officeart/2005/8/layout/hList7#2"/>
    <dgm:cxn modelId="{33F2A87B-23C3-4758-B79E-B41BB8D3AA43}" type="presOf" srcId="{983EEE1E-3164-4007-8A75-CDD7816366E6}" destId="{C0FE3636-9B29-4A63-ABE6-D22D1B11523E}" srcOrd="0" destOrd="0" presId="urn:microsoft.com/office/officeart/2005/8/layout/hList7#2"/>
    <dgm:cxn modelId="{EC9885BA-E61B-4F21-B8E5-D4F0976ACC8C}" type="presOf" srcId="{79064B28-623E-437E-AE38-773B96DCA772}" destId="{C3AE4D4F-28D3-4F56-8A1A-CFC2DF0137E1}" srcOrd="0" destOrd="0" presId="urn:microsoft.com/office/officeart/2005/8/layout/hList7#2"/>
    <dgm:cxn modelId="{35462199-8969-43FE-83CC-8DC6B42F7095}" type="presOf" srcId="{043C6A12-8AB3-4730-927A-FB2D7806F85B}" destId="{16EFA6E5-D49C-4752-972E-D677AF343A24}" srcOrd="0" destOrd="0" presId="urn:microsoft.com/office/officeart/2005/8/layout/hList7#2"/>
    <dgm:cxn modelId="{C748F257-D377-4757-87AC-5515FACED7DE}" type="presOf" srcId="{ADE88EB2-721E-43B2-B5AF-1242D83ADEC8}" destId="{8B64B5CA-95BE-4C92-ADAB-D3DD74CB19E5}" srcOrd="0" destOrd="0" presId="urn:microsoft.com/office/officeart/2005/8/layout/hList7#2"/>
    <dgm:cxn modelId="{5B898890-EE00-4B9D-AEC1-4C1A68824499}" type="presOf" srcId="{653BE73B-3619-4AD0-892C-C458ED7FABBC}" destId="{E4D8F2E3-F5AD-4C4B-B02C-16234E152BF0}" srcOrd="1" destOrd="0" presId="urn:microsoft.com/office/officeart/2005/8/layout/hList7#2"/>
    <dgm:cxn modelId="{CD12C9B8-F94D-4830-95DE-8C0087F884A6}" type="presOf" srcId="{43B0A089-AFDD-4C38-B083-300A6B3CBDC9}" destId="{AB127FF3-8E68-4D52-B288-A6840DA5F78E}" srcOrd="0" destOrd="0" presId="urn:microsoft.com/office/officeart/2005/8/layout/hList7#2"/>
    <dgm:cxn modelId="{219A81D3-DCEF-4CDE-A172-4F8DC54754C6}" type="presOf" srcId="{043C6A12-8AB3-4730-927A-FB2D7806F85B}" destId="{8F359FCE-69CE-4641-9C56-A93F65B9A983}" srcOrd="1" destOrd="0" presId="urn:microsoft.com/office/officeart/2005/8/layout/hList7#2"/>
    <dgm:cxn modelId="{D3552013-88B9-4835-8564-68C04ABC6AE2}" type="presOf" srcId="{ADE88EB2-721E-43B2-B5AF-1242D83ADEC8}" destId="{6726FAEB-2C7B-4A21-9E22-99E323C1B1F8}" srcOrd="1" destOrd="0" presId="urn:microsoft.com/office/officeart/2005/8/layout/hList7#2"/>
    <dgm:cxn modelId="{B75FD5DF-B3AF-4265-A362-6BF19B4A9C7D}" srcId="{B5201816-CBD9-4012-B10F-73526452E1AC}" destId="{653BE73B-3619-4AD0-892C-C458ED7FABBC}" srcOrd="2" destOrd="0" parTransId="{45E2D154-6A9A-420E-97AD-2DD40FE951E8}" sibTransId="{02EA7410-6C49-42BA-95DA-44C26F05693F}"/>
    <dgm:cxn modelId="{B421AA17-AF04-49E1-AA44-B30A0EBBF35F}" type="presOf" srcId="{43B0A089-AFDD-4C38-B083-300A6B3CBDC9}" destId="{218E8E91-A7A6-4E9E-BE91-698D45466CDC}" srcOrd="1" destOrd="0" presId="urn:microsoft.com/office/officeart/2005/8/layout/hList7#2"/>
    <dgm:cxn modelId="{DEA52A4B-1E6A-4357-9418-F76A09A2D2D3}" srcId="{B5201816-CBD9-4012-B10F-73526452E1AC}" destId="{43B0A089-AFDD-4C38-B083-300A6B3CBDC9}" srcOrd="3" destOrd="0" parTransId="{B46A8452-F72C-430F-8B07-173B3F8793F4}" sibTransId="{4A86CB72-01B0-41B1-A5F7-B6BC4A10004A}"/>
    <dgm:cxn modelId="{45A11044-2835-4CAA-802A-F77E21CF0E6A}" srcId="{B5201816-CBD9-4012-B10F-73526452E1AC}" destId="{ADE88EB2-721E-43B2-B5AF-1242D83ADEC8}" srcOrd="0" destOrd="0" parTransId="{46C82D41-87A7-47B3-81A3-4B5C8C7D6550}" sibTransId="{983EEE1E-3164-4007-8A75-CDD7816366E6}"/>
    <dgm:cxn modelId="{881ABB22-C843-4708-8455-7B5B0A6C0230}" srcId="{B5201816-CBD9-4012-B10F-73526452E1AC}" destId="{79064B28-623E-437E-AE38-773B96DCA772}" srcOrd="1" destOrd="0" parTransId="{5CB9453A-CCE1-4384-9AFC-634B3C8202DE}" sibTransId="{904DDABF-D9A4-415C-856A-73992EEE3ECE}"/>
    <dgm:cxn modelId="{89B6A403-28E2-4558-9752-9BDE325BD3D2}" type="presOf" srcId="{02EA7410-6C49-42BA-95DA-44C26F05693F}" destId="{0A088FE0-44DC-46D6-AB26-6A066C1ABD66}" srcOrd="0" destOrd="0" presId="urn:microsoft.com/office/officeart/2005/8/layout/hList7#2"/>
    <dgm:cxn modelId="{E5E9A6ED-01CA-4AB4-88A5-8005CB6EFEBE}" type="presParOf" srcId="{2D63E68C-1E51-47D2-931A-ACCF98AECB6B}" destId="{E9429998-1533-4BCA-A66E-D5712406AEC2}" srcOrd="0" destOrd="0" presId="urn:microsoft.com/office/officeart/2005/8/layout/hList7#2"/>
    <dgm:cxn modelId="{6D46578D-54EB-461C-A122-15C9AFDE2666}" type="presParOf" srcId="{2D63E68C-1E51-47D2-931A-ACCF98AECB6B}" destId="{470DA937-A5CC-41E2-948D-54B938AB6168}" srcOrd="1" destOrd="0" presId="urn:microsoft.com/office/officeart/2005/8/layout/hList7#2"/>
    <dgm:cxn modelId="{7589F820-E6DB-4E7F-8957-BB3977E363F6}" type="presParOf" srcId="{470DA937-A5CC-41E2-948D-54B938AB6168}" destId="{0A37C0D6-F693-403D-B2A3-A97CE4203F05}" srcOrd="0" destOrd="0" presId="urn:microsoft.com/office/officeart/2005/8/layout/hList7#2"/>
    <dgm:cxn modelId="{E81244FB-FB38-42B8-BCC3-5BCD4CCB7146}" type="presParOf" srcId="{0A37C0D6-F693-403D-B2A3-A97CE4203F05}" destId="{8B64B5CA-95BE-4C92-ADAB-D3DD74CB19E5}" srcOrd="0" destOrd="0" presId="urn:microsoft.com/office/officeart/2005/8/layout/hList7#2"/>
    <dgm:cxn modelId="{5BA9AFDD-117F-4955-8016-25BA9231632C}" type="presParOf" srcId="{0A37C0D6-F693-403D-B2A3-A97CE4203F05}" destId="{6726FAEB-2C7B-4A21-9E22-99E323C1B1F8}" srcOrd="1" destOrd="0" presId="urn:microsoft.com/office/officeart/2005/8/layout/hList7#2"/>
    <dgm:cxn modelId="{99E207ED-EE2E-44ED-960C-D23AFF9AAA87}" type="presParOf" srcId="{0A37C0D6-F693-403D-B2A3-A97CE4203F05}" destId="{6E67DB56-16C0-4772-82C8-0F8A74D9149D}" srcOrd="2" destOrd="0" presId="urn:microsoft.com/office/officeart/2005/8/layout/hList7#2"/>
    <dgm:cxn modelId="{67BFFFBD-E9FC-483A-B7E2-17452842A73D}" type="presParOf" srcId="{0A37C0D6-F693-403D-B2A3-A97CE4203F05}" destId="{88D578B1-97E4-47C4-8317-62119844D60D}" srcOrd="3" destOrd="0" presId="urn:microsoft.com/office/officeart/2005/8/layout/hList7#2"/>
    <dgm:cxn modelId="{4835B4B2-8E13-4DD0-A727-F46942BC354F}" type="presParOf" srcId="{470DA937-A5CC-41E2-948D-54B938AB6168}" destId="{C0FE3636-9B29-4A63-ABE6-D22D1B11523E}" srcOrd="1" destOrd="0" presId="urn:microsoft.com/office/officeart/2005/8/layout/hList7#2"/>
    <dgm:cxn modelId="{E9D1FD06-B1BA-4F27-B61D-D7DC349ED20A}" type="presParOf" srcId="{470DA937-A5CC-41E2-948D-54B938AB6168}" destId="{4E513FD6-79E2-4BD1-BB33-CB6EA25915D4}" srcOrd="2" destOrd="0" presId="urn:microsoft.com/office/officeart/2005/8/layout/hList7#2"/>
    <dgm:cxn modelId="{E2C4D3AD-094A-4DAE-90C1-36B5A3A6B762}" type="presParOf" srcId="{4E513FD6-79E2-4BD1-BB33-CB6EA25915D4}" destId="{C3AE4D4F-28D3-4F56-8A1A-CFC2DF0137E1}" srcOrd="0" destOrd="0" presId="urn:microsoft.com/office/officeart/2005/8/layout/hList7#2"/>
    <dgm:cxn modelId="{E02A3295-070A-447B-839F-62EA78491DBC}" type="presParOf" srcId="{4E513FD6-79E2-4BD1-BB33-CB6EA25915D4}" destId="{BBFC1C46-BD5F-4E3A-9077-EED8CFCCF4D7}" srcOrd="1" destOrd="0" presId="urn:microsoft.com/office/officeart/2005/8/layout/hList7#2"/>
    <dgm:cxn modelId="{1C0B79D4-2780-4E29-84F0-6B6722E7E613}" type="presParOf" srcId="{4E513FD6-79E2-4BD1-BB33-CB6EA25915D4}" destId="{B99366FE-4DCB-43F6-9843-FB0F709F80A1}" srcOrd="2" destOrd="0" presId="urn:microsoft.com/office/officeart/2005/8/layout/hList7#2"/>
    <dgm:cxn modelId="{9C3A3770-8A3B-418F-8D9C-39715D32F7BE}" type="presParOf" srcId="{4E513FD6-79E2-4BD1-BB33-CB6EA25915D4}" destId="{A7E6A3D1-E367-4131-A147-607B46614A07}" srcOrd="3" destOrd="0" presId="urn:microsoft.com/office/officeart/2005/8/layout/hList7#2"/>
    <dgm:cxn modelId="{F4A47A59-FD72-4C5D-9BBC-8E017079A3E6}" type="presParOf" srcId="{470DA937-A5CC-41E2-948D-54B938AB6168}" destId="{196EF56F-6A79-430F-8D18-14DECB49EFA8}" srcOrd="3" destOrd="0" presId="urn:microsoft.com/office/officeart/2005/8/layout/hList7#2"/>
    <dgm:cxn modelId="{CA375411-8054-4633-95F8-3039536EBBBA}" type="presParOf" srcId="{470DA937-A5CC-41E2-948D-54B938AB6168}" destId="{FE877EA4-1093-4AE3-BD1D-BB31EEF155FB}" srcOrd="4" destOrd="0" presId="urn:microsoft.com/office/officeart/2005/8/layout/hList7#2"/>
    <dgm:cxn modelId="{DBA5B4FB-33E7-4A14-A771-63D2FC721490}" type="presParOf" srcId="{FE877EA4-1093-4AE3-BD1D-BB31EEF155FB}" destId="{8B91D836-00D7-4A13-A310-00461A1A833F}" srcOrd="0" destOrd="0" presId="urn:microsoft.com/office/officeart/2005/8/layout/hList7#2"/>
    <dgm:cxn modelId="{C1E29348-A3A0-4E25-9D9A-AA16719EA993}" type="presParOf" srcId="{FE877EA4-1093-4AE3-BD1D-BB31EEF155FB}" destId="{E4D8F2E3-F5AD-4C4B-B02C-16234E152BF0}" srcOrd="1" destOrd="0" presId="urn:microsoft.com/office/officeart/2005/8/layout/hList7#2"/>
    <dgm:cxn modelId="{06C31F41-B383-46DA-85CD-DE6CEFD89328}" type="presParOf" srcId="{FE877EA4-1093-4AE3-BD1D-BB31EEF155FB}" destId="{31042B65-0428-44DB-8196-881F601B0BF8}" srcOrd="2" destOrd="0" presId="urn:microsoft.com/office/officeart/2005/8/layout/hList7#2"/>
    <dgm:cxn modelId="{8C7270D7-7477-447D-A216-75CA49167669}" type="presParOf" srcId="{FE877EA4-1093-4AE3-BD1D-BB31EEF155FB}" destId="{6D2E6C13-FB21-4493-8443-863AF324EFA6}" srcOrd="3" destOrd="0" presId="urn:microsoft.com/office/officeart/2005/8/layout/hList7#2"/>
    <dgm:cxn modelId="{7A1D9E73-C1AC-4DED-BC14-D7F4D3A2E1DD}" type="presParOf" srcId="{470DA937-A5CC-41E2-948D-54B938AB6168}" destId="{0A088FE0-44DC-46D6-AB26-6A066C1ABD66}" srcOrd="5" destOrd="0" presId="urn:microsoft.com/office/officeart/2005/8/layout/hList7#2"/>
    <dgm:cxn modelId="{64009C17-4384-4FF6-B6A3-EEE1F84D5A32}" type="presParOf" srcId="{470DA937-A5CC-41E2-948D-54B938AB6168}" destId="{14A9291A-8F57-4CCE-B225-F52757EF53AF}" srcOrd="6" destOrd="0" presId="urn:microsoft.com/office/officeart/2005/8/layout/hList7#2"/>
    <dgm:cxn modelId="{CC492A96-A2DA-40F2-A3DF-DEC8A7ED50D3}" type="presParOf" srcId="{14A9291A-8F57-4CCE-B225-F52757EF53AF}" destId="{AB127FF3-8E68-4D52-B288-A6840DA5F78E}" srcOrd="0" destOrd="0" presId="urn:microsoft.com/office/officeart/2005/8/layout/hList7#2"/>
    <dgm:cxn modelId="{0D22C25D-8BDF-4F59-8D37-E55B9349BC9E}" type="presParOf" srcId="{14A9291A-8F57-4CCE-B225-F52757EF53AF}" destId="{218E8E91-A7A6-4E9E-BE91-698D45466CDC}" srcOrd="1" destOrd="0" presId="urn:microsoft.com/office/officeart/2005/8/layout/hList7#2"/>
    <dgm:cxn modelId="{CC268E48-91B0-458A-A4BA-CC1C0D821D56}" type="presParOf" srcId="{14A9291A-8F57-4CCE-B225-F52757EF53AF}" destId="{999C0C7E-3857-4471-ABB2-5487F1AA6DE4}" srcOrd="2" destOrd="0" presId="urn:microsoft.com/office/officeart/2005/8/layout/hList7#2"/>
    <dgm:cxn modelId="{5FFE709D-0A8D-4B60-8151-B0D99E852876}" type="presParOf" srcId="{14A9291A-8F57-4CCE-B225-F52757EF53AF}" destId="{E2D2E205-AF1A-4E8B-A2BF-E41781278CAB}" srcOrd="3" destOrd="0" presId="urn:microsoft.com/office/officeart/2005/8/layout/hList7#2"/>
    <dgm:cxn modelId="{AA66D0B0-FA3C-4511-B224-CA8880FE3536}" type="presParOf" srcId="{470DA937-A5CC-41E2-948D-54B938AB6168}" destId="{D9AE4D16-2D14-4496-A9F0-2874CEC99C3D}" srcOrd="7" destOrd="0" presId="urn:microsoft.com/office/officeart/2005/8/layout/hList7#2"/>
    <dgm:cxn modelId="{5D1A1B32-9394-40EE-B25A-41BA2229AAC1}" type="presParOf" srcId="{470DA937-A5CC-41E2-948D-54B938AB6168}" destId="{1EF6B27C-32CD-4A21-AC51-9AEC9EE6EBF2}" srcOrd="8" destOrd="0" presId="urn:microsoft.com/office/officeart/2005/8/layout/hList7#2"/>
    <dgm:cxn modelId="{C8200DFF-F05D-4EA1-BEBF-860F432214A2}" type="presParOf" srcId="{1EF6B27C-32CD-4A21-AC51-9AEC9EE6EBF2}" destId="{16EFA6E5-D49C-4752-972E-D677AF343A24}" srcOrd="0" destOrd="0" presId="urn:microsoft.com/office/officeart/2005/8/layout/hList7#2"/>
    <dgm:cxn modelId="{F0344E98-274E-4A18-9AE1-ADD3DDB92C4F}" type="presParOf" srcId="{1EF6B27C-32CD-4A21-AC51-9AEC9EE6EBF2}" destId="{8F359FCE-69CE-4641-9C56-A93F65B9A983}" srcOrd="1" destOrd="0" presId="urn:microsoft.com/office/officeart/2005/8/layout/hList7#2"/>
    <dgm:cxn modelId="{411A1E60-7192-4F32-A341-D8469CBD0DEF}" type="presParOf" srcId="{1EF6B27C-32CD-4A21-AC51-9AEC9EE6EBF2}" destId="{AB976412-454A-492C-9723-C4447376DA3D}" srcOrd="2" destOrd="0" presId="urn:microsoft.com/office/officeart/2005/8/layout/hList7#2"/>
    <dgm:cxn modelId="{08C81272-D999-4CA5-B470-F7C10DDCA6DB}" type="presParOf" srcId="{1EF6B27C-32CD-4A21-AC51-9AEC9EE6EBF2}" destId="{B4138360-E610-49A4-A54D-AA8C36E0AADC}" srcOrd="3" destOrd="0" presId="urn:microsoft.com/office/officeart/2005/8/layout/hList7#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4042F5-59B2-4BE2-A572-69891681BB67}"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US"/>
        </a:p>
      </dgm:t>
    </dgm:pt>
    <dgm:pt modelId="{55DA21B5-627B-4249-AC90-81D3A1865CA2}">
      <dgm:prSet phldrT="[Text]" custT="1"/>
      <dgm:spPr>
        <a:solidFill>
          <a:schemeClr val="accent4"/>
        </a:solidFill>
        <a:ln>
          <a:noFill/>
        </a:ln>
      </dgm:spPr>
      <dgm:t>
        <a:bodyPr/>
        <a:lstStyle/>
        <a:p>
          <a:r>
            <a:rPr lang="en-US" sz="3200" b="1" dirty="0">
              <a:solidFill>
                <a:schemeClr val="accent6"/>
              </a:solidFill>
              <a:latin typeface="+mj-lt"/>
            </a:rPr>
            <a:t>Changes in Safety Threats</a:t>
          </a:r>
        </a:p>
      </dgm:t>
    </dgm:pt>
    <dgm:pt modelId="{A3C09C82-2A6E-47E5-B9DB-576970ED116D}" type="parTrans" cxnId="{7F70FF37-4009-4DC6-8776-39D2BBF79390}">
      <dgm:prSet/>
      <dgm:spPr/>
      <dgm:t>
        <a:bodyPr/>
        <a:lstStyle/>
        <a:p>
          <a:endParaRPr lang="en-US">
            <a:solidFill>
              <a:schemeClr val="accent3"/>
            </a:solidFill>
          </a:endParaRPr>
        </a:p>
      </dgm:t>
    </dgm:pt>
    <dgm:pt modelId="{4983B7F1-02B6-44CE-9691-64AB710C6CB0}" type="sibTrans" cxnId="{7F70FF37-4009-4DC6-8776-39D2BBF79390}">
      <dgm:prSet/>
      <dgm:spPr/>
      <dgm:t>
        <a:bodyPr/>
        <a:lstStyle/>
        <a:p>
          <a:endParaRPr lang="en-US">
            <a:solidFill>
              <a:schemeClr val="accent3"/>
            </a:solidFill>
          </a:endParaRPr>
        </a:p>
      </dgm:t>
    </dgm:pt>
    <dgm:pt modelId="{20C57766-93C5-49B4-B7F8-13F894F171CE}">
      <dgm:prSet phldrT="[Text]" custT="1"/>
      <dgm:spPr>
        <a:solidFill>
          <a:schemeClr val="accent2">
            <a:lumMod val="60000"/>
            <a:lumOff val="40000"/>
          </a:schemeClr>
        </a:solidFill>
        <a:ln>
          <a:noFill/>
        </a:ln>
      </dgm:spPr>
      <dgm:t>
        <a:bodyPr/>
        <a:lstStyle/>
        <a:p>
          <a:r>
            <a:rPr lang="en-US" sz="3200" dirty="0">
              <a:solidFill>
                <a:schemeClr val="accent1">
                  <a:lumMod val="40000"/>
                  <a:lumOff val="60000"/>
                </a:schemeClr>
              </a:solidFill>
              <a:latin typeface="+mj-lt"/>
              <a:hlinkClick xmlns:r="http://schemas.openxmlformats.org/officeDocument/2006/relationships" r:id="rId1" action="ppaction://hlinksldjump"/>
            </a:rPr>
            <a:t>Ruled Out</a:t>
          </a:r>
          <a:endParaRPr lang="en-US" sz="3200" dirty="0">
            <a:solidFill>
              <a:schemeClr val="accent1">
                <a:lumMod val="40000"/>
                <a:lumOff val="60000"/>
              </a:schemeClr>
            </a:solidFill>
            <a:latin typeface="+mj-lt"/>
          </a:endParaRPr>
        </a:p>
      </dgm:t>
    </dgm:pt>
    <dgm:pt modelId="{A0A2DF83-58EE-4242-8BB8-63A55FBC4958}" type="parTrans" cxnId="{E5CA6EE7-8177-4772-849B-480D18E98601}">
      <dgm:prSet/>
      <dgm:spPr/>
      <dgm:t>
        <a:bodyPr/>
        <a:lstStyle/>
        <a:p>
          <a:endParaRPr lang="en-US">
            <a:solidFill>
              <a:schemeClr val="accent3"/>
            </a:solidFill>
          </a:endParaRPr>
        </a:p>
      </dgm:t>
    </dgm:pt>
    <dgm:pt modelId="{C5911523-46D6-4271-BD69-339E55F8E85F}" type="sibTrans" cxnId="{E5CA6EE7-8177-4772-849B-480D18E98601}">
      <dgm:prSet/>
      <dgm:spPr/>
      <dgm:t>
        <a:bodyPr/>
        <a:lstStyle/>
        <a:p>
          <a:endParaRPr lang="en-US">
            <a:solidFill>
              <a:schemeClr val="accent3"/>
            </a:solidFill>
          </a:endParaRPr>
        </a:p>
      </dgm:t>
    </dgm:pt>
    <dgm:pt modelId="{BA179995-9A21-4C53-A33F-DA0B8F4EEF5B}">
      <dgm:prSet phldrT="[Text]" custT="1"/>
      <dgm:spPr>
        <a:ln>
          <a:noFill/>
        </a:ln>
      </dgm:spPr>
      <dgm:t>
        <a:bodyPr/>
        <a:lstStyle/>
        <a:p>
          <a:r>
            <a:rPr lang="en-US" sz="3200" dirty="0">
              <a:latin typeface="+mj-lt"/>
              <a:hlinkClick xmlns:r="http://schemas.openxmlformats.org/officeDocument/2006/relationships" r:id="rId2" action="ppaction://hlinksldjump"/>
            </a:rPr>
            <a:t>Controlled</a:t>
          </a:r>
          <a:endParaRPr lang="en-US" sz="3200" dirty="0">
            <a:latin typeface="+mj-lt"/>
          </a:endParaRPr>
        </a:p>
      </dgm:t>
    </dgm:pt>
    <dgm:pt modelId="{435E5080-8167-46BB-803A-0ADAE30830FC}" type="parTrans" cxnId="{B155758D-8488-45AD-83C3-B0D9BC27DBAE}">
      <dgm:prSet/>
      <dgm:spPr/>
      <dgm:t>
        <a:bodyPr/>
        <a:lstStyle/>
        <a:p>
          <a:endParaRPr lang="en-US">
            <a:solidFill>
              <a:schemeClr val="accent3"/>
            </a:solidFill>
          </a:endParaRPr>
        </a:p>
      </dgm:t>
    </dgm:pt>
    <dgm:pt modelId="{225C4A53-8927-4EE6-AE2E-1446AEE9D30C}" type="sibTrans" cxnId="{B155758D-8488-45AD-83C3-B0D9BC27DBAE}">
      <dgm:prSet/>
      <dgm:spPr/>
      <dgm:t>
        <a:bodyPr/>
        <a:lstStyle/>
        <a:p>
          <a:endParaRPr lang="en-US">
            <a:solidFill>
              <a:schemeClr val="accent3"/>
            </a:solidFill>
          </a:endParaRPr>
        </a:p>
      </dgm:t>
    </dgm:pt>
    <dgm:pt modelId="{8D65FBF1-5306-4E6D-B3CE-A95378F74A6C}">
      <dgm:prSet phldrT="[Text]" custT="1"/>
      <dgm:spPr>
        <a:solidFill>
          <a:srgbClr val="EDA17F"/>
        </a:solidFill>
        <a:ln>
          <a:noFill/>
        </a:ln>
      </dgm:spPr>
      <dgm:t>
        <a:bodyPr/>
        <a:lstStyle/>
        <a:p>
          <a:r>
            <a:rPr lang="en-US" sz="3200" dirty="0">
              <a:latin typeface="+mj-lt"/>
              <a:hlinkClick xmlns:r="http://schemas.openxmlformats.org/officeDocument/2006/relationships" r:id="rId3" action="ppaction://hlinksldjump"/>
            </a:rPr>
            <a:t>Resolved</a:t>
          </a:r>
          <a:endParaRPr lang="en-US" sz="3200" dirty="0">
            <a:latin typeface="+mj-lt"/>
          </a:endParaRPr>
        </a:p>
      </dgm:t>
    </dgm:pt>
    <dgm:pt modelId="{97ECC383-FCE3-4635-BA67-9DC2CC71A10F}" type="parTrans" cxnId="{D1640F42-7DC1-4D2D-9D84-AB7EC727A85D}">
      <dgm:prSet/>
      <dgm:spPr/>
      <dgm:t>
        <a:bodyPr/>
        <a:lstStyle/>
        <a:p>
          <a:endParaRPr lang="en-US">
            <a:solidFill>
              <a:schemeClr val="accent3"/>
            </a:solidFill>
          </a:endParaRPr>
        </a:p>
      </dgm:t>
    </dgm:pt>
    <dgm:pt modelId="{F21E50A6-6C44-41BA-8CA6-787DF7346DF4}" type="sibTrans" cxnId="{D1640F42-7DC1-4D2D-9D84-AB7EC727A85D}">
      <dgm:prSet/>
      <dgm:spPr/>
      <dgm:t>
        <a:bodyPr/>
        <a:lstStyle/>
        <a:p>
          <a:endParaRPr lang="en-US">
            <a:solidFill>
              <a:schemeClr val="accent3"/>
            </a:solidFill>
          </a:endParaRPr>
        </a:p>
      </dgm:t>
    </dgm:pt>
    <dgm:pt modelId="{AB24AF80-95D5-4715-A2DA-CA38162A4AED}">
      <dgm:prSet phldrT="[Text]" custT="1"/>
      <dgm:spPr>
        <a:solidFill>
          <a:schemeClr val="accent6"/>
        </a:solidFill>
        <a:ln>
          <a:noFill/>
        </a:ln>
      </dgm:spPr>
      <dgm:t>
        <a:bodyPr/>
        <a:lstStyle/>
        <a:p>
          <a:r>
            <a:rPr lang="en-US" sz="3200" dirty="0">
              <a:solidFill>
                <a:schemeClr val="bg1"/>
              </a:solidFill>
              <a:latin typeface="+mj-lt"/>
              <a:hlinkClick xmlns:r="http://schemas.openxmlformats.org/officeDocument/2006/relationships" r:id="rId4" action="ppaction://hlinksldjump"/>
            </a:rPr>
            <a:t>Discovere</a:t>
          </a:r>
          <a:r>
            <a:rPr lang="en-US" sz="3200" dirty="0">
              <a:latin typeface="+mj-lt"/>
              <a:hlinkClick xmlns:r="http://schemas.openxmlformats.org/officeDocument/2006/relationships" r:id="rId4" action="ppaction://hlinksldjump"/>
            </a:rPr>
            <a:t>d</a:t>
          </a:r>
          <a:endParaRPr lang="en-US" sz="3200" dirty="0">
            <a:latin typeface="+mj-lt"/>
          </a:endParaRPr>
        </a:p>
      </dgm:t>
    </dgm:pt>
    <dgm:pt modelId="{6DDDF2B9-94BB-42D4-8348-FD694D867B60}" type="parTrans" cxnId="{6E9578DD-D59E-4A08-915C-5A5D742EEB28}">
      <dgm:prSet/>
      <dgm:spPr/>
      <dgm:t>
        <a:bodyPr/>
        <a:lstStyle/>
        <a:p>
          <a:endParaRPr lang="en-US">
            <a:solidFill>
              <a:schemeClr val="accent3"/>
            </a:solidFill>
          </a:endParaRPr>
        </a:p>
      </dgm:t>
    </dgm:pt>
    <dgm:pt modelId="{08505FE0-229D-47CF-9CA5-26336518ED8E}" type="sibTrans" cxnId="{6E9578DD-D59E-4A08-915C-5A5D742EEB28}">
      <dgm:prSet/>
      <dgm:spPr/>
      <dgm:t>
        <a:bodyPr/>
        <a:lstStyle/>
        <a:p>
          <a:endParaRPr lang="en-US">
            <a:solidFill>
              <a:schemeClr val="accent3"/>
            </a:solidFill>
          </a:endParaRPr>
        </a:p>
      </dgm:t>
    </dgm:pt>
    <dgm:pt modelId="{C5096C57-68E9-48C7-9C46-8D413537ABF7}" type="pres">
      <dgm:prSet presAssocID="{474042F5-59B2-4BE2-A572-69891681BB67}" presName="diagram" presStyleCnt="0">
        <dgm:presLayoutVars>
          <dgm:chMax val="1"/>
          <dgm:dir/>
          <dgm:animLvl val="ctr"/>
          <dgm:resizeHandles val="exact"/>
        </dgm:presLayoutVars>
      </dgm:prSet>
      <dgm:spPr/>
      <dgm:t>
        <a:bodyPr/>
        <a:lstStyle/>
        <a:p>
          <a:endParaRPr lang="en-US"/>
        </a:p>
      </dgm:t>
    </dgm:pt>
    <dgm:pt modelId="{4AF7D8E8-E4E6-4274-98DB-4B359E7F28DA}" type="pres">
      <dgm:prSet presAssocID="{474042F5-59B2-4BE2-A572-69891681BB67}" presName="matrix" presStyleCnt="0"/>
      <dgm:spPr/>
    </dgm:pt>
    <dgm:pt modelId="{CBD3B9E8-BFF2-462A-AE1E-BE03614D4289}" type="pres">
      <dgm:prSet presAssocID="{474042F5-59B2-4BE2-A572-69891681BB67}" presName="tile1" presStyleLbl="node1" presStyleIdx="0" presStyleCnt="4" custScaleX="104693" custLinFactNeighborX="2454"/>
      <dgm:spPr/>
      <dgm:t>
        <a:bodyPr/>
        <a:lstStyle/>
        <a:p>
          <a:endParaRPr lang="en-US"/>
        </a:p>
      </dgm:t>
    </dgm:pt>
    <dgm:pt modelId="{05F95B88-7C7C-4CCB-898B-25D6BE05271C}" type="pres">
      <dgm:prSet presAssocID="{474042F5-59B2-4BE2-A572-69891681BB67}" presName="tile1text" presStyleLbl="node1" presStyleIdx="0" presStyleCnt="4">
        <dgm:presLayoutVars>
          <dgm:chMax val="0"/>
          <dgm:chPref val="0"/>
          <dgm:bulletEnabled val="1"/>
        </dgm:presLayoutVars>
      </dgm:prSet>
      <dgm:spPr/>
      <dgm:t>
        <a:bodyPr/>
        <a:lstStyle/>
        <a:p>
          <a:endParaRPr lang="en-US"/>
        </a:p>
      </dgm:t>
    </dgm:pt>
    <dgm:pt modelId="{D7AE6A8A-3428-4751-BA5D-759E52550B98}" type="pres">
      <dgm:prSet presAssocID="{474042F5-59B2-4BE2-A572-69891681BB67}" presName="tile2" presStyleLbl="node1" presStyleIdx="1" presStyleCnt="4" custLinFactNeighborX="64" custLinFactNeighborY="-185"/>
      <dgm:spPr/>
      <dgm:t>
        <a:bodyPr/>
        <a:lstStyle/>
        <a:p>
          <a:endParaRPr lang="en-US"/>
        </a:p>
      </dgm:t>
    </dgm:pt>
    <dgm:pt modelId="{2343DCF4-255F-4FBB-B901-2ED951FCA435}" type="pres">
      <dgm:prSet presAssocID="{474042F5-59B2-4BE2-A572-69891681BB67}" presName="tile2text" presStyleLbl="node1" presStyleIdx="1" presStyleCnt="4">
        <dgm:presLayoutVars>
          <dgm:chMax val="0"/>
          <dgm:chPref val="0"/>
          <dgm:bulletEnabled val="1"/>
        </dgm:presLayoutVars>
      </dgm:prSet>
      <dgm:spPr/>
      <dgm:t>
        <a:bodyPr/>
        <a:lstStyle/>
        <a:p>
          <a:endParaRPr lang="en-US"/>
        </a:p>
      </dgm:t>
    </dgm:pt>
    <dgm:pt modelId="{0F900EC7-90D6-4D19-A6BA-73B111BCAE1E}" type="pres">
      <dgm:prSet presAssocID="{474042F5-59B2-4BE2-A572-69891681BB67}" presName="tile3" presStyleLbl="node1" presStyleIdx="2" presStyleCnt="4"/>
      <dgm:spPr/>
      <dgm:t>
        <a:bodyPr/>
        <a:lstStyle/>
        <a:p>
          <a:endParaRPr lang="en-US"/>
        </a:p>
      </dgm:t>
    </dgm:pt>
    <dgm:pt modelId="{564A2DA1-00B7-4488-B55D-A408E1E5E508}" type="pres">
      <dgm:prSet presAssocID="{474042F5-59B2-4BE2-A572-69891681BB67}" presName="tile3text" presStyleLbl="node1" presStyleIdx="2" presStyleCnt="4">
        <dgm:presLayoutVars>
          <dgm:chMax val="0"/>
          <dgm:chPref val="0"/>
          <dgm:bulletEnabled val="1"/>
        </dgm:presLayoutVars>
      </dgm:prSet>
      <dgm:spPr/>
      <dgm:t>
        <a:bodyPr/>
        <a:lstStyle/>
        <a:p>
          <a:endParaRPr lang="en-US"/>
        </a:p>
      </dgm:t>
    </dgm:pt>
    <dgm:pt modelId="{DDE12DA0-06CF-4188-A0EE-76B3E92A6329}" type="pres">
      <dgm:prSet presAssocID="{474042F5-59B2-4BE2-A572-69891681BB67}" presName="tile4" presStyleLbl="node1" presStyleIdx="3" presStyleCnt="4"/>
      <dgm:spPr/>
      <dgm:t>
        <a:bodyPr/>
        <a:lstStyle/>
        <a:p>
          <a:endParaRPr lang="en-US"/>
        </a:p>
      </dgm:t>
    </dgm:pt>
    <dgm:pt modelId="{654BA182-55E6-4AD2-A0A1-097FAC14913F}" type="pres">
      <dgm:prSet presAssocID="{474042F5-59B2-4BE2-A572-69891681BB67}" presName="tile4text" presStyleLbl="node1" presStyleIdx="3" presStyleCnt="4">
        <dgm:presLayoutVars>
          <dgm:chMax val="0"/>
          <dgm:chPref val="0"/>
          <dgm:bulletEnabled val="1"/>
        </dgm:presLayoutVars>
      </dgm:prSet>
      <dgm:spPr/>
      <dgm:t>
        <a:bodyPr/>
        <a:lstStyle/>
        <a:p>
          <a:endParaRPr lang="en-US"/>
        </a:p>
      </dgm:t>
    </dgm:pt>
    <dgm:pt modelId="{11A756E2-E418-415D-97B5-B59D5F18730D}" type="pres">
      <dgm:prSet presAssocID="{474042F5-59B2-4BE2-A572-69891681BB67}" presName="centerTile" presStyleLbl="fgShp" presStyleIdx="0" presStyleCnt="1">
        <dgm:presLayoutVars>
          <dgm:chMax val="0"/>
          <dgm:chPref val="0"/>
        </dgm:presLayoutVars>
      </dgm:prSet>
      <dgm:spPr/>
      <dgm:t>
        <a:bodyPr/>
        <a:lstStyle/>
        <a:p>
          <a:endParaRPr lang="en-US"/>
        </a:p>
      </dgm:t>
    </dgm:pt>
  </dgm:ptLst>
  <dgm:cxnLst>
    <dgm:cxn modelId="{1B85E566-5F40-4E2F-A18F-732FCA492B33}" type="presOf" srcId="{20C57766-93C5-49B4-B7F8-13F894F171CE}" destId="{05F95B88-7C7C-4CCB-898B-25D6BE05271C}" srcOrd="1" destOrd="0" presId="urn:microsoft.com/office/officeart/2005/8/layout/matrix1"/>
    <dgm:cxn modelId="{D6A0A41C-5EC0-4A93-B067-C13BC78CDEA6}" type="presOf" srcId="{BA179995-9A21-4C53-A33F-DA0B8F4EEF5B}" destId="{2343DCF4-255F-4FBB-B901-2ED951FCA435}" srcOrd="1" destOrd="0" presId="urn:microsoft.com/office/officeart/2005/8/layout/matrix1"/>
    <dgm:cxn modelId="{7F70FF37-4009-4DC6-8776-39D2BBF79390}" srcId="{474042F5-59B2-4BE2-A572-69891681BB67}" destId="{55DA21B5-627B-4249-AC90-81D3A1865CA2}" srcOrd="0" destOrd="0" parTransId="{A3C09C82-2A6E-47E5-B9DB-576970ED116D}" sibTransId="{4983B7F1-02B6-44CE-9691-64AB710C6CB0}"/>
    <dgm:cxn modelId="{D1640F42-7DC1-4D2D-9D84-AB7EC727A85D}" srcId="{55DA21B5-627B-4249-AC90-81D3A1865CA2}" destId="{8D65FBF1-5306-4E6D-B3CE-A95378F74A6C}" srcOrd="2" destOrd="0" parTransId="{97ECC383-FCE3-4635-BA67-9DC2CC71A10F}" sibTransId="{F21E50A6-6C44-41BA-8CA6-787DF7346DF4}"/>
    <dgm:cxn modelId="{ADCD8A4F-4A81-4C18-8DBD-2FEDBE00E3E3}" type="presOf" srcId="{474042F5-59B2-4BE2-A572-69891681BB67}" destId="{C5096C57-68E9-48C7-9C46-8D413537ABF7}" srcOrd="0" destOrd="0" presId="urn:microsoft.com/office/officeart/2005/8/layout/matrix1"/>
    <dgm:cxn modelId="{CC8C158E-8264-4490-B5D5-5FAFFB6CB23E}" type="presOf" srcId="{55DA21B5-627B-4249-AC90-81D3A1865CA2}" destId="{11A756E2-E418-415D-97B5-B59D5F18730D}" srcOrd="0" destOrd="0" presId="urn:microsoft.com/office/officeart/2005/8/layout/matrix1"/>
    <dgm:cxn modelId="{E5CA6EE7-8177-4772-849B-480D18E98601}" srcId="{55DA21B5-627B-4249-AC90-81D3A1865CA2}" destId="{20C57766-93C5-49B4-B7F8-13F894F171CE}" srcOrd="0" destOrd="0" parTransId="{A0A2DF83-58EE-4242-8BB8-63A55FBC4958}" sibTransId="{C5911523-46D6-4271-BD69-339E55F8E85F}"/>
    <dgm:cxn modelId="{CF42E5C2-062B-466D-AF6E-4F3811BD32AD}" type="presOf" srcId="{AB24AF80-95D5-4715-A2DA-CA38162A4AED}" destId="{654BA182-55E6-4AD2-A0A1-097FAC14913F}" srcOrd="1" destOrd="0" presId="urn:microsoft.com/office/officeart/2005/8/layout/matrix1"/>
    <dgm:cxn modelId="{40A5E679-C4AA-40B5-9FA8-48EF2A230042}" type="presOf" srcId="{20C57766-93C5-49B4-B7F8-13F894F171CE}" destId="{CBD3B9E8-BFF2-462A-AE1E-BE03614D4289}" srcOrd="0" destOrd="0" presId="urn:microsoft.com/office/officeart/2005/8/layout/matrix1"/>
    <dgm:cxn modelId="{FA21ED58-2D8C-418A-A742-FA504D9B0719}" type="presOf" srcId="{8D65FBF1-5306-4E6D-B3CE-A95378F74A6C}" destId="{0F900EC7-90D6-4D19-A6BA-73B111BCAE1E}" srcOrd="0" destOrd="0" presId="urn:microsoft.com/office/officeart/2005/8/layout/matrix1"/>
    <dgm:cxn modelId="{2DEBDB3C-DC00-4C78-B2DB-4F7EB6790444}" type="presOf" srcId="{AB24AF80-95D5-4715-A2DA-CA38162A4AED}" destId="{DDE12DA0-06CF-4188-A0EE-76B3E92A6329}" srcOrd="0" destOrd="0" presId="urn:microsoft.com/office/officeart/2005/8/layout/matrix1"/>
    <dgm:cxn modelId="{52D8C65B-3760-4BF8-847F-02CE24877988}" type="presOf" srcId="{8D65FBF1-5306-4E6D-B3CE-A95378F74A6C}" destId="{564A2DA1-00B7-4488-B55D-A408E1E5E508}" srcOrd="1" destOrd="0" presId="urn:microsoft.com/office/officeart/2005/8/layout/matrix1"/>
    <dgm:cxn modelId="{B155758D-8488-45AD-83C3-B0D9BC27DBAE}" srcId="{55DA21B5-627B-4249-AC90-81D3A1865CA2}" destId="{BA179995-9A21-4C53-A33F-DA0B8F4EEF5B}" srcOrd="1" destOrd="0" parTransId="{435E5080-8167-46BB-803A-0ADAE30830FC}" sibTransId="{225C4A53-8927-4EE6-AE2E-1446AEE9D30C}"/>
    <dgm:cxn modelId="{B1515C40-77DC-4B55-8997-64ACBA2DDB20}" type="presOf" srcId="{BA179995-9A21-4C53-A33F-DA0B8F4EEF5B}" destId="{D7AE6A8A-3428-4751-BA5D-759E52550B98}" srcOrd="0" destOrd="0" presId="urn:microsoft.com/office/officeart/2005/8/layout/matrix1"/>
    <dgm:cxn modelId="{6E9578DD-D59E-4A08-915C-5A5D742EEB28}" srcId="{55DA21B5-627B-4249-AC90-81D3A1865CA2}" destId="{AB24AF80-95D5-4715-A2DA-CA38162A4AED}" srcOrd="3" destOrd="0" parTransId="{6DDDF2B9-94BB-42D4-8348-FD694D867B60}" sibTransId="{08505FE0-229D-47CF-9CA5-26336518ED8E}"/>
    <dgm:cxn modelId="{490FBF74-B3A9-4B93-B0C1-5EB39C5BAFD3}" type="presParOf" srcId="{C5096C57-68E9-48C7-9C46-8D413537ABF7}" destId="{4AF7D8E8-E4E6-4274-98DB-4B359E7F28DA}" srcOrd="0" destOrd="0" presId="urn:microsoft.com/office/officeart/2005/8/layout/matrix1"/>
    <dgm:cxn modelId="{0D09177B-B14F-4217-A4FD-202330CD5378}" type="presParOf" srcId="{4AF7D8E8-E4E6-4274-98DB-4B359E7F28DA}" destId="{CBD3B9E8-BFF2-462A-AE1E-BE03614D4289}" srcOrd="0" destOrd="0" presId="urn:microsoft.com/office/officeart/2005/8/layout/matrix1"/>
    <dgm:cxn modelId="{00C58573-67CF-424F-9B4D-A8ECE9EC00F5}" type="presParOf" srcId="{4AF7D8E8-E4E6-4274-98DB-4B359E7F28DA}" destId="{05F95B88-7C7C-4CCB-898B-25D6BE05271C}" srcOrd="1" destOrd="0" presId="urn:microsoft.com/office/officeart/2005/8/layout/matrix1"/>
    <dgm:cxn modelId="{0CD9E487-BF34-476E-9584-9CBB1AC56C76}" type="presParOf" srcId="{4AF7D8E8-E4E6-4274-98DB-4B359E7F28DA}" destId="{D7AE6A8A-3428-4751-BA5D-759E52550B98}" srcOrd="2" destOrd="0" presId="urn:microsoft.com/office/officeart/2005/8/layout/matrix1"/>
    <dgm:cxn modelId="{533A5F50-3C15-4A3B-B54F-AF0D6082B9AD}" type="presParOf" srcId="{4AF7D8E8-E4E6-4274-98DB-4B359E7F28DA}" destId="{2343DCF4-255F-4FBB-B901-2ED951FCA435}" srcOrd="3" destOrd="0" presId="urn:microsoft.com/office/officeart/2005/8/layout/matrix1"/>
    <dgm:cxn modelId="{5BCBE774-E18B-486C-8CFD-4A5C1C13EF2D}" type="presParOf" srcId="{4AF7D8E8-E4E6-4274-98DB-4B359E7F28DA}" destId="{0F900EC7-90D6-4D19-A6BA-73B111BCAE1E}" srcOrd="4" destOrd="0" presId="urn:microsoft.com/office/officeart/2005/8/layout/matrix1"/>
    <dgm:cxn modelId="{5BED52D8-333E-4850-B7EC-52B1AF1B6774}" type="presParOf" srcId="{4AF7D8E8-E4E6-4274-98DB-4B359E7F28DA}" destId="{564A2DA1-00B7-4488-B55D-A408E1E5E508}" srcOrd="5" destOrd="0" presId="urn:microsoft.com/office/officeart/2005/8/layout/matrix1"/>
    <dgm:cxn modelId="{AD296B5F-B830-449C-BED0-B29D7ABAC8D8}" type="presParOf" srcId="{4AF7D8E8-E4E6-4274-98DB-4B359E7F28DA}" destId="{DDE12DA0-06CF-4188-A0EE-76B3E92A6329}" srcOrd="6" destOrd="0" presId="urn:microsoft.com/office/officeart/2005/8/layout/matrix1"/>
    <dgm:cxn modelId="{E2E2833F-BF00-4AE9-AE18-5392E6C6F256}" type="presParOf" srcId="{4AF7D8E8-E4E6-4274-98DB-4B359E7F28DA}" destId="{654BA182-55E6-4AD2-A0A1-097FAC14913F}" srcOrd="7" destOrd="0" presId="urn:microsoft.com/office/officeart/2005/8/layout/matrix1"/>
    <dgm:cxn modelId="{90D41005-6454-415F-B783-084F345A51B1}" type="presParOf" srcId="{C5096C57-68E9-48C7-9C46-8D413537ABF7}" destId="{11A756E2-E418-415D-97B5-B59D5F18730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3B9E8-BFF2-462A-AE1E-BE03614D4289}">
      <dsp:nvSpPr>
        <dsp:cNvPr id="0" name=""/>
        <dsp:cNvSpPr/>
      </dsp:nvSpPr>
      <dsp:spPr>
        <a:xfrm rot="16200000">
          <a:off x="1740530" y="-1672364"/>
          <a:ext cx="2227397" cy="5572126"/>
        </a:xfrm>
        <a:prstGeom prst="round1Rect">
          <a:avLst/>
        </a:prstGeom>
        <a:solidFill>
          <a:schemeClr val="accent2">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dirty="0">
              <a:solidFill>
                <a:schemeClr val="accent1">
                  <a:lumMod val="40000"/>
                  <a:lumOff val="60000"/>
                </a:schemeClr>
              </a:solidFill>
              <a:latin typeface="+mj-lt"/>
              <a:hlinkClick xmlns:r="http://schemas.openxmlformats.org/officeDocument/2006/relationships" r:id="" action="ppaction://hlinksldjump"/>
            </a:rPr>
            <a:t>Ruled Out</a:t>
          </a:r>
          <a:endParaRPr lang="en-US" sz="3200" kern="1200" dirty="0">
            <a:solidFill>
              <a:schemeClr val="accent1">
                <a:lumMod val="40000"/>
                <a:lumOff val="60000"/>
              </a:schemeClr>
            </a:solidFill>
            <a:latin typeface="+mj-lt"/>
          </a:endParaRPr>
        </a:p>
      </dsp:txBody>
      <dsp:txXfrm rot="5400000">
        <a:off x="68166" y="0"/>
        <a:ext cx="5572126" cy="1670547"/>
      </dsp:txXfrm>
    </dsp:sp>
    <dsp:sp modelId="{D7AE6A8A-3428-4751-BA5D-759E52550B98}">
      <dsp:nvSpPr>
        <dsp:cNvPr id="0" name=""/>
        <dsp:cNvSpPr/>
      </dsp:nvSpPr>
      <dsp:spPr>
        <a:xfrm>
          <a:off x="5384793" y="0"/>
          <a:ext cx="5322349" cy="2227397"/>
        </a:xfrm>
        <a:prstGeom prst="round1Rect">
          <a:avLst/>
        </a:prstGeom>
        <a:solidFill>
          <a:schemeClr val="accent3">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dirty="0">
              <a:latin typeface="+mj-lt"/>
              <a:hlinkClick xmlns:r="http://schemas.openxmlformats.org/officeDocument/2006/relationships" r:id="" action="ppaction://hlinksldjump"/>
            </a:rPr>
            <a:t>Controlled</a:t>
          </a:r>
          <a:endParaRPr lang="en-US" sz="3200" kern="1200" dirty="0">
            <a:latin typeface="+mj-lt"/>
          </a:endParaRPr>
        </a:p>
      </dsp:txBody>
      <dsp:txXfrm>
        <a:off x="5384793" y="0"/>
        <a:ext cx="5322349" cy="1670547"/>
      </dsp:txXfrm>
    </dsp:sp>
    <dsp:sp modelId="{0F900EC7-90D6-4D19-A6BA-73B111BCAE1E}">
      <dsp:nvSpPr>
        <dsp:cNvPr id="0" name=""/>
        <dsp:cNvSpPr/>
      </dsp:nvSpPr>
      <dsp:spPr>
        <a:xfrm rot="10800000">
          <a:off x="62444" y="2227397"/>
          <a:ext cx="5322349" cy="2227397"/>
        </a:xfrm>
        <a:prstGeom prst="round1Rect">
          <a:avLst/>
        </a:prstGeom>
        <a:solidFill>
          <a:srgbClr val="EDA17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dirty="0">
              <a:latin typeface="+mj-lt"/>
              <a:hlinkClick xmlns:r="http://schemas.openxmlformats.org/officeDocument/2006/relationships" r:id="" action="ppaction://hlinksldjump"/>
            </a:rPr>
            <a:t>Resolved</a:t>
          </a:r>
          <a:endParaRPr lang="en-US" sz="3200" kern="1200" dirty="0">
            <a:latin typeface="+mj-lt"/>
          </a:endParaRPr>
        </a:p>
      </dsp:txBody>
      <dsp:txXfrm rot="10800000">
        <a:off x="62444" y="2784246"/>
        <a:ext cx="5322349" cy="1670547"/>
      </dsp:txXfrm>
    </dsp:sp>
    <dsp:sp modelId="{DDE12DA0-06CF-4188-A0EE-76B3E92A6329}">
      <dsp:nvSpPr>
        <dsp:cNvPr id="0" name=""/>
        <dsp:cNvSpPr/>
      </dsp:nvSpPr>
      <dsp:spPr>
        <a:xfrm rot="5400000">
          <a:off x="6932269" y="679920"/>
          <a:ext cx="2227397" cy="5322349"/>
        </a:xfrm>
        <a:prstGeom prst="round1Rect">
          <a:avLst/>
        </a:prstGeom>
        <a:solidFill>
          <a:schemeClr val="accent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kern="1200" dirty="0">
              <a:solidFill>
                <a:schemeClr val="bg1"/>
              </a:solidFill>
              <a:latin typeface="+mj-lt"/>
              <a:hlinkClick xmlns:r="http://schemas.openxmlformats.org/officeDocument/2006/relationships" r:id="" action="ppaction://hlinksldjump"/>
            </a:rPr>
            <a:t>Discovere</a:t>
          </a:r>
          <a:r>
            <a:rPr lang="en-US" sz="3200" kern="1200" dirty="0">
              <a:latin typeface="+mj-lt"/>
              <a:hlinkClick xmlns:r="http://schemas.openxmlformats.org/officeDocument/2006/relationships" r:id="" action="ppaction://hlinksldjump"/>
            </a:rPr>
            <a:t>d</a:t>
          </a:r>
          <a:endParaRPr lang="en-US" sz="3200" kern="1200" dirty="0">
            <a:latin typeface="+mj-lt"/>
          </a:endParaRPr>
        </a:p>
      </dsp:txBody>
      <dsp:txXfrm rot="-5400000">
        <a:off x="5384793" y="2784246"/>
        <a:ext cx="5322349" cy="1670547"/>
      </dsp:txXfrm>
    </dsp:sp>
    <dsp:sp modelId="{11A756E2-E418-415D-97B5-B59D5F18730D}">
      <dsp:nvSpPr>
        <dsp:cNvPr id="0" name=""/>
        <dsp:cNvSpPr/>
      </dsp:nvSpPr>
      <dsp:spPr>
        <a:xfrm>
          <a:off x="3725644" y="1670547"/>
          <a:ext cx="3193409" cy="1113698"/>
        </a:xfrm>
        <a:prstGeom prst="roundRect">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a:solidFill>
                <a:schemeClr val="accent6"/>
              </a:solidFill>
              <a:latin typeface="+mj-lt"/>
            </a:rPr>
            <a:t>Changes in Safety Threats</a:t>
          </a:r>
        </a:p>
      </dsp:txBody>
      <dsp:txXfrm>
        <a:off x="3780010" y="1724913"/>
        <a:ext cx="3084677" cy="1004966"/>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4" tIns="46586" rIns="93174" bIns="46586" rtlCol="0"/>
          <a:lstStyle>
            <a:lvl1pPr algn="l">
              <a:defRPr sz="1200"/>
            </a:lvl1pPr>
          </a:lstStyle>
          <a:p>
            <a:endParaRPr lang="en-CA"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4" tIns="46586" rIns="93174" bIns="46586" rtlCol="0"/>
          <a:lstStyle>
            <a:lvl1pPr algn="r">
              <a:defRPr sz="1200"/>
            </a:lvl1pPr>
          </a:lstStyle>
          <a:p>
            <a:fld id="{A0BA67B6-C0FE-4B17-A25B-8A96230225B7}" type="datetimeFigureOut">
              <a:rPr lang="en-CA" smtClean="0"/>
              <a:t>2016-11-14</a:t>
            </a:fld>
            <a:endParaRPr lang="en-CA"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4" tIns="46586" rIns="93174" bIns="46586"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4" tIns="46586" rIns="93174" bIns="46586" rtlCol="0" anchor="b"/>
          <a:lstStyle>
            <a:lvl1pPr algn="r">
              <a:defRPr sz="1200"/>
            </a:lvl1pPr>
          </a:lstStyle>
          <a:p>
            <a:fld id="{1A4B380C-4C55-4725-AF1B-831960611FC0}" type="slidenum">
              <a:rPr lang="en-CA" smtClean="0"/>
              <a:t>‹#›</a:t>
            </a:fld>
            <a:endParaRPr lang="en-CA" dirty="0"/>
          </a:p>
        </p:txBody>
      </p:sp>
    </p:spTree>
    <p:extLst>
      <p:ext uri="{BB962C8B-B14F-4D97-AF65-F5344CB8AC3E}">
        <p14:creationId xmlns:p14="http://schemas.microsoft.com/office/powerpoint/2010/main" val="1319676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4" tIns="46586" rIns="93174" bIns="46586"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4" tIns="46586" rIns="93174" bIns="46586" rtlCol="0"/>
          <a:lstStyle>
            <a:lvl1pPr algn="r">
              <a:defRPr sz="1200"/>
            </a:lvl1pPr>
          </a:lstStyle>
          <a:p>
            <a:fld id="{3E4A2BE5-F5E6-4D99-8CB7-19F39D36DF71}" type="datetimeFigureOut">
              <a:rPr lang="en-US" smtClean="0"/>
              <a:t>11/14/2016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4" tIns="46586" rIns="93174" bIns="46586" rtlCol="0" anchor="ctr"/>
          <a:lstStyle/>
          <a:p>
            <a:endParaRPr lang="en-US" dirty="0"/>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74" tIns="46586" rIns="93174"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4" tIns="46586" rIns="93174" bIns="465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4" tIns="46586" rIns="93174" bIns="46586" rtlCol="0" anchor="b"/>
          <a:lstStyle>
            <a:lvl1pPr algn="r">
              <a:defRPr sz="1200"/>
            </a:lvl1pPr>
          </a:lstStyle>
          <a:p>
            <a:fld id="{16A29606-1A6D-4215-81C7-11AA7DBB875C}" type="slidenum">
              <a:rPr lang="en-US" smtClean="0"/>
              <a:t>‹#›</a:t>
            </a:fld>
            <a:endParaRPr lang="en-US" dirty="0"/>
          </a:p>
        </p:txBody>
      </p:sp>
    </p:spTree>
    <p:extLst>
      <p:ext uri="{BB962C8B-B14F-4D97-AF65-F5344CB8AC3E}">
        <p14:creationId xmlns:p14="http://schemas.microsoft.com/office/powerpoint/2010/main" val="3424834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CA" i="1" dirty="0">
                <a:latin typeface="Corbel" panose="020B0503020204020204" pitchFamily="34" charset="0"/>
              </a:rPr>
              <a:t>The trainer</a:t>
            </a:r>
            <a:r>
              <a:rPr lang="en-US" i="1" dirty="0">
                <a:latin typeface="Corbel" panose="020B0503020204020204" pitchFamily="34" charset="0"/>
              </a:rPr>
              <a:t> may start with an introductory exercise of his/her choice.  </a:t>
            </a:r>
          </a:p>
          <a:p>
            <a:endParaRPr lang="en-CA" dirty="0">
              <a:latin typeface="Corbel" panose="020B0503020204020204" pitchFamily="34" charset="0"/>
            </a:endParaRPr>
          </a:p>
        </p:txBody>
      </p:sp>
    </p:spTree>
    <p:extLst>
      <p:ext uri="{BB962C8B-B14F-4D97-AF65-F5344CB8AC3E}">
        <p14:creationId xmlns:p14="http://schemas.microsoft.com/office/powerpoint/2010/main" val="3726410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orbel" panose="020B0503020204020204" pitchFamily="34" charset="0"/>
              </a:rPr>
              <a:t>On one hand, you want to be thorough. Every worker is committed to keeping children safe, and we don’t want to go home at night thinking we might have missed something. Alternatively, we can get into fear-based practice, especially after headlines or other critical events. These pressures can leave us afraid to stop looking, for fear that we’ll overlook some critical piece of information.</a:t>
            </a:r>
          </a:p>
          <a:p>
            <a:r>
              <a:rPr lang="en-US" dirty="0">
                <a:latin typeface="Corbel" panose="020B0503020204020204" pitchFamily="34" charset="0"/>
              </a:rPr>
              <a:t> </a:t>
            </a:r>
          </a:p>
          <a:p>
            <a:r>
              <a:rPr lang="en-US" dirty="0">
                <a:latin typeface="Corbel" panose="020B0503020204020204" pitchFamily="34" charset="0"/>
              </a:rPr>
              <a:t>On the other hand, while we are doing one home visit, how many more are lined up waiting for us? We can get tempted to make decisions very quickly, operating on the first impression because we have time for only one impression. Also pushing on us from this side is the need to respect the family’s right to privacy.</a:t>
            </a:r>
          </a:p>
        </p:txBody>
      </p:sp>
    </p:spTree>
    <p:extLst>
      <p:ext uri="{BB962C8B-B14F-4D97-AF65-F5344CB8AC3E}">
        <p14:creationId xmlns:p14="http://schemas.microsoft.com/office/powerpoint/2010/main" val="3526124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orbel" panose="020B0503020204020204" pitchFamily="34" charset="0"/>
              </a:rPr>
              <a:t>One </a:t>
            </a:r>
            <a:r>
              <a:rPr lang="en-US" dirty="0">
                <a:latin typeface="Corbel" panose="020B0503020204020204" pitchFamily="34" charset="0"/>
              </a:rPr>
              <a:t>value of the SDM safety assessment is that it mediates between these competing tensions by helping us know where to focus. You don’t have a blank page to write on, so that if something goes wrong—whatever you write—the next person can always find one more thing you should have thought about. Instead, here is the list. Here are the things. Take the time you need to answer these things—no more, no less.</a:t>
            </a:r>
            <a:endParaRPr lang="en-US" altLang="en-US" dirty="0">
              <a:latin typeface="Corbel" panose="020B0503020204020204" pitchFamily="34" charset="0"/>
            </a:endParaRPr>
          </a:p>
        </p:txBody>
      </p:sp>
    </p:spTree>
    <p:extLst>
      <p:ext uri="{BB962C8B-B14F-4D97-AF65-F5344CB8AC3E}">
        <p14:creationId xmlns:p14="http://schemas.microsoft.com/office/powerpoint/2010/main" val="3555410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latin typeface="Corbel" panose="020B0503020204020204" pitchFamily="34" charset="0"/>
              </a:rPr>
              <a:t>But, </a:t>
            </a:r>
            <a:r>
              <a:rPr lang="en-US" dirty="0">
                <a:latin typeface="Corbel" panose="020B0503020204020204" pitchFamily="34" charset="0"/>
              </a:rPr>
              <a:t>even with the SDM system’s focus on the nine safety threats, how do you know when </a:t>
            </a:r>
            <a:r>
              <a:rPr lang="en-US" i="1" dirty="0">
                <a:latin typeface="Corbel" panose="020B0503020204020204" pitchFamily="34" charset="0"/>
              </a:rPr>
              <a:t>this</a:t>
            </a:r>
            <a:r>
              <a:rPr lang="en-US" dirty="0">
                <a:latin typeface="Corbel" panose="020B0503020204020204" pitchFamily="34" charset="0"/>
              </a:rPr>
              <a:t> safety assessment is complete? The short answer is that it is complete when all nine items have been sorted into either “yes” or “no.” The harder question is: what is between yes and no?</a:t>
            </a:r>
          </a:p>
          <a:p>
            <a:r>
              <a:rPr lang="en-US" dirty="0">
                <a:latin typeface="Corbel" panose="020B0503020204020204" pitchFamily="34" charset="0"/>
              </a:rPr>
              <a:t> </a:t>
            </a:r>
          </a:p>
          <a:p>
            <a:r>
              <a:rPr lang="en-US" i="0" dirty="0">
                <a:latin typeface="Corbel" panose="020B0503020204020204" pitchFamily="34" charset="0"/>
              </a:rPr>
              <a:t>Safety assessment as a </a:t>
            </a:r>
            <a:r>
              <a:rPr lang="en-US" b="1" dirty="0">
                <a:latin typeface="Corbel" panose="020B0503020204020204" pitchFamily="34" charset="0"/>
              </a:rPr>
              <a:t>process</a:t>
            </a:r>
            <a:r>
              <a:rPr lang="en-US" i="0" dirty="0">
                <a:latin typeface="Corbel" panose="020B0503020204020204" pitchFamily="34" charset="0"/>
              </a:rPr>
              <a:t> is never complete. The process of assessing child safety in a household should be occurring at EVERY contact with the family. However, an individual safety assessment FORM needs to be completed at specific points.</a:t>
            </a:r>
            <a:endParaRPr lang="en-CA" i="0" dirty="0">
              <a:latin typeface="Corbel" panose="020B0503020204020204" pitchFamily="34" charset="0"/>
            </a:endParaRPr>
          </a:p>
        </p:txBody>
      </p:sp>
    </p:spTree>
    <p:extLst>
      <p:ext uri="{BB962C8B-B14F-4D97-AF65-F5344CB8AC3E}">
        <p14:creationId xmlns:p14="http://schemas.microsoft.com/office/powerpoint/2010/main" val="3360269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orbel" panose="020B0503020204020204" pitchFamily="34" charset="0"/>
              </a:rPr>
              <a:t>When </a:t>
            </a:r>
            <a:r>
              <a:rPr lang="en-US" dirty="0">
                <a:latin typeface="Corbel" panose="020B0503020204020204" pitchFamily="34" charset="0"/>
              </a:rPr>
              <a:t>you first knock on the door, all nine safety threat items are somewhere</a:t>
            </a:r>
            <a:r>
              <a:rPr lang="en-US" baseline="0" dirty="0">
                <a:latin typeface="Corbel" panose="020B0503020204020204" pitchFamily="34" charset="0"/>
              </a:rPr>
              <a:t> </a:t>
            </a:r>
            <a:r>
              <a:rPr lang="en-US" dirty="0">
                <a:latin typeface="Corbel" panose="020B0503020204020204" pitchFamily="34" charset="0"/>
              </a:rPr>
              <a:t>between the YES and the NO. They are undetermined. Until you interview and observe, you can’t rule any item out or in. However, going straight down that list of nine items and giving equal emphasis to each is an inefficient use of your time. A better approach would be to prioritize.</a:t>
            </a:r>
          </a:p>
          <a:p>
            <a:r>
              <a:rPr lang="en-US" dirty="0">
                <a:latin typeface="Corbel" panose="020B0503020204020204" pitchFamily="34" charset="0"/>
              </a:rPr>
              <a:t> </a:t>
            </a:r>
          </a:p>
          <a:p>
            <a:r>
              <a:rPr lang="en-US" dirty="0">
                <a:latin typeface="Corbel" panose="020B0503020204020204" pitchFamily="34" charset="0"/>
              </a:rPr>
              <a:t>Today, we’ll learn a simple three-level triage system for the undecided items that will inform the question of how much time you need to spend on each item before moving it to YES or NO. For simplicity, we’ll refer to these undecided categories as hot, warm, and cool. </a:t>
            </a:r>
            <a:r>
              <a:rPr lang="en-US" b="1" dirty="0">
                <a:latin typeface="Corbel" panose="020B0503020204020204" pitchFamily="34" charset="0"/>
              </a:rPr>
              <a:t>It’s important to note that this is all conceptual.</a:t>
            </a:r>
            <a:r>
              <a:rPr lang="en-US" dirty="0">
                <a:latin typeface="Corbel" panose="020B0503020204020204" pitchFamily="34" charset="0"/>
              </a:rPr>
              <a:t> There are no temperatures on the safety assessment. We can’t stop on hot, warm, or cool. We have to get to YES or NO. But you may find it helpful to sort items into these categories to help prioritize your assessment and help you to know when you have gathered enough information.</a:t>
            </a:r>
          </a:p>
          <a:p>
            <a:endParaRPr lang="en-US" dirty="0">
              <a:latin typeface="Corbel" panose="020B0503020204020204" pitchFamily="34" charset="0"/>
            </a:endParaRPr>
          </a:p>
          <a:p>
            <a:r>
              <a:rPr lang="en-US" i="1" dirty="0">
                <a:latin typeface="Corbel" panose="020B0503020204020204" pitchFamily="34" charset="0"/>
              </a:rPr>
              <a:t>Trainer’s note: It may be useful to reiterate that hot items are not YES. Cool items are not NO. This system is just an approach to help us prioritize our time.</a:t>
            </a:r>
            <a:endParaRPr lang="en-US" dirty="0">
              <a:latin typeface="Corbel" panose="020B0503020204020204" pitchFamily="34" charset="0"/>
            </a:endParaRPr>
          </a:p>
        </p:txBody>
      </p:sp>
    </p:spTree>
    <p:extLst>
      <p:ext uri="{BB962C8B-B14F-4D97-AF65-F5344CB8AC3E}">
        <p14:creationId xmlns:p14="http://schemas.microsoft.com/office/powerpoint/2010/main" val="2134257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orbel" panose="020B0503020204020204" pitchFamily="34" charset="0"/>
                <a:ea typeface="Verdana" panose="020B0604030504040204" pitchFamily="34" charset="0"/>
                <a:cs typeface="Verdana" panose="020B0604030504040204" pitchFamily="34" charset="0"/>
                <a:sym typeface="Tahoma" charset="0"/>
              </a:rPr>
              <a:t>In the SDM system, effective engagement is the key to balanced assessments. These strategies can be used at any point during the life of a case—from the moment of the initial referral to case closure.</a:t>
            </a:r>
          </a:p>
          <a:p>
            <a:endParaRPr lang="en-US" dirty="0">
              <a:latin typeface="Corbel" panose="020B0503020204020204" pitchFamily="34" charset="0"/>
              <a:ea typeface="Verdana" panose="020B0604030504040204" pitchFamily="34" charset="0"/>
              <a:cs typeface="Verdana" panose="020B0604030504040204" pitchFamily="34" charset="0"/>
              <a:sym typeface="Tahoma" charset="0"/>
            </a:endParaRPr>
          </a:p>
          <a:p>
            <a:r>
              <a:rPr lang="en-US" dirty="0">
                <a:latin typeface="Corbel" panose="020B0503020204020204" pitchFamily="34" charset="0"/>
                <a:ea typeface="Verdana" panose="020B0604030504040204" pitchFamily="34" charset="0"/>
                <a:cs typeface="Verdana" panose="020B0604030504040204" pitchFamily="34" charset="0"/>
                <a:sym typeface="Tahoma" charset="0"/>
              </a:rPr>
              <a:t>For instance, the Three Questions structure can serve as a framework for conversations with families, as well as with collateral sources. What are we worried about? What is working well? And what needs to happen next? Although these may seem like simple questions, they help us engage stakeholders, identify the primary concern for the child, determine the family’s capacity to address the concern, and identify possible next steps for alleviating the concern.</a:t>
            </a:r>
          </a:p>
        </p:txBody>
      </p:sp>
    </p:spTree>
    <p:extLst>
      <p:ext uri="{BB962C8B-B14F-4D97-AF65-F5344CB8AC3E}">
        <p14:creationId xmlns:p14="http://schemas.microsoft.com/office/powerpoint/2010/main" val="1625496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3774757"/>
          </a:xfrm>
        </p:spPr>
        <p:txBody>
          <a:bodyPr/>
          <a:lstStyle/>
          <a:p>
            <a:r>
              <a:rPr lang="en-US" dirty="0">
                <a:solidFill>
                  <a:srgbClr val="000000"/>
                </a:solidFill>
                <a:latin typeface="Corbel" panose="020B0503020204020204" pitchFamily="34" charset="0"/>
                <a:ea typeface="Verdana" panose="020B0604030504040204" pitchFamily="34" charset="0"/>
                <a:cs typeface="Verdana" panose="020B0604030504040204" pitchFamily="34" charset="0"/>
                <a:sym typeface="Calibri" charset="0"/>
              </a:rPr>
              <a:t>In addition to the Three Questions, focusing on the impact of a parent’s behavior on the child can be a helpful construct.  California workgroup members worked hard to craft the safety assessment definitions to focus on caregiver behaviors and household conditions.</a:t>
            </a:r>
          </a:p>
          <a:p>
            <a:endParaRPr lang="en-US" dirty="0">
              <a:solidFill>
                <a:srgbClr val="000000"/>
              </a:solidFill>
              <a:latin typeface="Corbel" panose="020B0503020204020204" pitchFamily="34" charset="0"/>
              <a:ea typeface="Verdana" panose="020B0604030504040204" pitchFamily="34" charset="0"/>
              <a:cs typeface="Verdana" panose="020B0604030504040204" pitchFamily="34" charset="0"/>
              <a:sym typeface="Calibri" charset="0"/>
            </a:endParaRPr>
          </a:p>
          <a:p>
            <a:r>
              <a:rPr lang="en-US" dirty="0">
                <a:solidFill>
                  <a:srgbClr val="000000"/>
                </a:solidFill>
                <a:latin typeface="Corbel" panose="020B0503020204020204" pitchFamily="34" charset="0"/>
                <a:ea typeface="Verdana" panose="020B0604030504040204" pitchFamily="34" charset="0"/>
                <a:cs typeface="Verdana" panose="020B0604030504040204" pitchFamily="34" charset="0"/>
                <a:sym typeface="Calibri" charset="0"/>
              </a:rPr>
              <a:t>Whether in conversations with collateral sources or with family members, social workers can encourage others to identify the child’s parent(s), the parents’ behaviors, and the impact of these behaviors on the child. </a:t>
            </a:r>
          </a:p>
          <a:p>
            <a:endParaRPr lang="en-US" altLang="ja-JP" dirty="0">
              <a:solidFill>
                <a:srgbClr val="000000"/>
              </a:solidFill>
              <a:latin typeface="Corbel" panose="020B0503020204020204" pitchFamily="34" charset="0"/>
              <a:ea typeface="Verdana" panose="020B0604030504040204" pitchFamily="34" charset="0"/>
              <a:cs typeface="Verdana" panose="020B0604030504040204" pitchFamily="34" charset="0"/>
              <a:sym typeface="Calibri" charset="0"/>
            </a:endParaRPr>
          </a:p>
          <a:p>
            <a:r>
              <a:rPr lang="en-US" altLang="ja-JP" dirty="0">
                <a:solidFill>
                  <a:srgbClr val="000000"/>
                </a:solidFill>
                <a:latin typeface="Corbel" panose="020B0503020204020204" pitchFamily="34" charset="0"/>
                <a:ea typeface="Verdana" panose="020B0604030504040204" pitchFamily="34" charset="0"/>
                <a:cs typeface="Verdana" panose="020B0604030504040204" pitchFamily="34" charset="0"/>
                <a:sym typeface="Calibri" charset="0"/>
              </a:rPr>
              <a:t>Although the parent may have done something or failed to do something, what we are most concerned about are behaviors that </a:t>
            </a:r>
            <a:r>
              <a:rPr lang="en-US" altLang="ja-JP" i="1" dirty="0">
                <a:solidFill>
                  <a:srgbClr val="000000"/>
                </a:solidFill>
                <a:latin typeface="Corbel" panose="020B0503020204020204" pitchFamily="34" charset="0"/>
                <a:ea typeface="Verdana" panose="020B0604030504040204" pitchFamily="34" charset="0"/>
                <a:cs typeface="Verdana" panose="020B0604030504040204" pitchFamily="34" charset="0"/>
                <a:sym typeface="Calibri" charset="0"/>
              </a:rPr>
              <a:t>have had a significant impact</a:t>
            </a:r>
            <a:r>
              <a:rPr lang="en-US" altLang="ja-JP" dirty="0">
                <a:solidFill>
                  <a:srgbClr val="000000"/>
                </a:solidFill>
                <a:latin typeface="Corbel" panose="020B0503020204020204" pitchFamily="34" charset="0"/>
                <a:ea typeface="Verdana" panose="020B0604030504040204" pitchFamily="34" charset="0"/>
                <a:cs typeface="Verdana" panose="020B0604030504040204" pitchFamily="34" charset="0"/>
                <a:sym typeface="Calibri" charset="0"/>
              </a:rPr>
              <a:t> on the child.</a:t>
            </a:r>
          </a:p>
          <a:p>
            <a:endParaRPr lang="en-US" altLang="ja-JP" dirty="0">
              <a:solidFill>
                <a:srgbClr val="000000"/>
              </a:solidFill>
              <a:latin typeface="Corbel" panose="020B0503020204020204" pitchFamily="34" charset="0"/>
              <a:ea typeface="Verdana" panose="020B0604030504040204" pitchFamily="34" charset="0"/>
              <a:cs typeface="Verdana" panose="020B0604030504040204" pitchFamily="34" charset="0"/>
              <a:sym typeface="Calibri" charset="0"/>
            </a:endParaRPr>
          </a:p>
          <a:p>
            <a:r>
              <a:rPr lang="en-US" altLang="ja-JP" dirty="0">
                <a:solidFill>
                  <a:srgbClr val="000000"/>
                </a:solidFill>
                <a:latin typeface="Corbel" panose="020B0503020204020204" pitchFamily="34" charset="0"/>
                <a:ea typeface="Verdana" panose="020B0604030504040204" pitchFamily="34" charset="0"/>
                <a:cs typeface="Verdana" panose="020B0604030504040204" pitchFamily="34" charset="0"/>
                <a:sym typeface="Calibri" charset="0"/>
              </a:rPr>
              <a:t>Imagine that a mother drove home following a night out drinking at the bars. When she arrived home, her children were asleep and safe because their grandmother had been watching them. The next morning, the children noticed that their mother was a little grumpy, but it did not seem to bother them. While the mother’s behavior in and of itself is worrisome, it has no bearing on child protection because it did not seem to have any impact on the children. </a:t>
            </a:r>
          </a:p>
          <a:p>
            <a:endParaRPr lang="en-US" altLang="ja-JP" dirty="0">
              <a:solidFill>
                <a:srgbClr val="000000"/>
              </a:solidFill>
              <a:latin typeface="Corbel" panose="020B0503020204020204" pitchFamily="34" charset="0"/>
              <a:ea typeface="Verdana" panose="020B0604030504040204" pitchFamily="34" charset="0"/>
              <a:cs typeface="Verdana" panose="020B0604030504040204" pitchFamily="34" charset="0"/>
              <a:sym typeface="Calibri" charset="0"/>
            </a:endParaRPr>
          </a:p>
          <a:p>
            <a:r>
              <a:rPr lang="en-US" altLang="ja-JP" dirty="0">
                <a:solidFill>
                  <a:srgbClr val="000000"/>
                </a:solidFill>
                <a:latin typeface="Corbel" panose="020B0503020204020204" pitchFamily="34" charset="0"/>
                <a:ea typeface="Verdana" panose="020B0604030504040204" pitchFamily="34" charset="0"/>
                <a:cs typeface="Verdana" panose="020B0604030504040204" pitchFamily="34" charset="0"/>
                <a:sym typeface="Calibri" charset="0"/>
              </a:rPr>
              <a:t>Focusing on “impact on the child” requires practice.</a:t>
            </a:r>
          </a:p>
        </p:txBody>
      </p:sp>
    </p:spTree>
    <p:extLst>
      <p:ext uri="{BB962C8B-B14F-4D97-AF65-F5344CB8AC3E}">
        <p14:creationId xmlns:p14="http://schemas.microsoft.com/office/powerpoint/2010/main" val="2430065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orbel" panose="020B0503020204020204" pitchFamily="34" charset="0"/>
              </a:rPr>
              <a:t>Now </a:t>
            </a:r>
            <a:r>
              <a:rPr lang="en-US" dirty="0">
                <a:latin typeface="Corbel" panose="020B0503020204020204" pitchFamily="34" charset="0"/>
              </a:rPr>
              <a:t>we’re going to look at some of the facts from a referral. An actual referral narrative would have more information than you have here, but we’re going to try to make some initial sorting decisions based on just this information.</a:t>
            </a:r>
          </a:p>
          <a:p>
            <a:r>
              <a:rPr lang="en-US" dirty="0">
                <a:latin typeface="Corbel" panose="020B0503020204020204" pitchFamily="34" charset="0"/>
              </a:rPr>
              <a:t> </a:t>
            </a:r>
          </a:p>
          <a:p>
            <a:r>
              <a:rPr lang="en-US" dirty="0">
                <a:latin typeface="Corbel" panose="020B0503020204020204" pitchFamily="34" charset="0"/>
              </a:rPr>
              <a:t>Let’s start before you even knock at the door. Look at the screener narrative. What is being alleged? Is there anything in the report that, if true, meets the definition for one of the safety threat items? If so, consider that a HOT item. Is there anything in the report that is in the area of a safety threat, but doesn’t really meet the safety threshold? (For example, the caller mentions domestic violence, but doesn’t have enough detail on the incident for you to qualify it as a safety threat.) This would be a WARM item.  Other WARM items would be items that this family previously had as safety threats, or that are in their readily available history. For example, you check WebSDM and see that on a previous referral, the safety assessment had item #5 marked. Item #5 would be WARM in this referral. All other items would be COOL.</a:t>
            </a:r>
          </a:p>
        </p:txBody>
      </p:sp>
    </p:spTree>
    <p:extLst>
      <p:ext uri="{BB962C8B-B14F-4D97-AF65-F5344CB8AC3E}">
        <p14:creationId xmlns:p14="http://schemas.microsoft.com/office/powerpoint/2010/main" val="318582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orbel" panose="020B0503020204020204" pitchFamily="34" charset="0"/>
              </a:rPr>
              <a:t>Let’s </a:t>
            </a:r>
            <a:r>
              <a:rPr lang="en-US" dirty="0">
                <a:latin typeface="Corbel" panose="020B0503020204020204" pitchFamily="34" charset="0"/>
              </a:rPr>
              <a:t>try this example. Which items are HOT? WARM? COOL?</a:t>
            </a:r>
          </a:p>
          <a:p>
            <a:r>
              <a:rPr lang="en-US" dirty="0">
                <a:latin typeface="Corbel" panose="020B0503020204020204" pitchFamily="34" charset="0"/>
              </a:rPr>
              <a:t> </a:t>
            </a:r>
          </a:p>
          <a:p>
            <a:r>
              <a:rPr lang="en-US" i="1" dirty="0">
                <a:latin typeface="Corbel" panose="020B0503020204020204" pitchFamily="34" charset="0"/>
              </a:rPr>
              <a:t>Trainer’s note: Use mouse or keyboard arrow to reveal answers on the slide.</a:t>
            </a:r>
            <a:endParaRPr lang="en-US" dirty="0">
              <a:latin typeface="Corbel" panose="020B0503020204020204" pitchFamily="34" charset="0"/>
            </a:endParaRPr>
          </a:p>
        </p:txBody>
      </p:sp>
    </p:spTree>
    <p:extLst>
      <p:ext uri="{BB962C8B-B14F-4D97-AF65-F5344CB8AC3E}">
        <p14:creationId xmlns:p14="http://schemas.microsoft.com/office/powerpoint/2010/main" val="1583945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orbel" panose="020B0503020204020204" pitchFamily="34" charset="0"/>
              </a:rPr>
              <a:t>Try </a:t>
            </a:r>
            <a:r>
              <a:rPr lang="en-US" dirty="0">
                <a:latin typeface="Corbel" panose="020B0503020204020204" pitchFamily="34" charset="0"/>
              </a:rPr>
              <a:t>this one. Which items are HOT? WARM? COOL?</a:t>
            </a:r>
          </a:p>
          <a:p>
            <a:r>
              <a:rPr lang="en-US" dirty="0">
                <a:latin typeface="Corbel" panose="020B0503020204020204" pitchFamily="34" charset="0"/>
              </a:rPr>
              <a:t> </a:t>
            </a:r>
          </a:p>
          <a:p>
            <a:r>
              <a:rPr lang="en-US" i="1" dirty="0">
                <a:latin typeface="Corbel" panose="020B0503020204020204" pitchFamily="34" charset="0"/>
              </a:rPr>
              <a:t>Trainer’s note: Use mouse or keyboard arrow to reveal answers on the slide.</a:t>
            </a:r>
            <a:endParaRPr lang="en-US" dirty="0">
              <a:latin typeface="Corbel" panose="020B0503020204020204" pitchFamily="34" charset="0"/>
            </a:endParaRPr>
          </a:p>
        </p:txBody>
      </p:sp>
    </p:spTree>
    <p:extLst>
      <p:ext uri="{BB962C8B-B14F-4D97-AF65-F5344CB8AC3E}">
        <p14:creationId xmlns:p14="http://schemas.microsoft.com/office/powerpoint/2010/main" val="2968146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orbel" panose="020B0503020204020204" pitchFamily="34" charset="0"/>
              </a:rPr>
              <a:t>And this one? HOT? WARM? COOL?</a:t>
            </a:r>
          </a:p>
          <a:p>
            <a:r>
              <a:rPr lang="en-US" dirty="0">
                <a:latin typeface="Corbel" panose="020B0503020204020204" pitchFamily="34" charset="0"/>
              </a:rPr>
              <a:t> </a:t>
            </a:r>
          </a:p>
          <a:p>
            <a:r>
              <a:rPr lang="en-US" i="1" dirty="0">
                <a:latin typeface="Corbel" panose="020B0503020204020204" pitchFamily="34" charset="0"/>
              </a:rPr>
              <a:t>Trainer’s note: Use mouse or keyboard arrow to reveal answers on the slide.</a:t>
            </a:r>
            <a:endParaRPr lang="en-US" dirty="0">
              <a:latin typeface="Corbel" panose="020B0503020204020204" pitchFamily="34" charset="0"/>
            </a:endParaRPr>
          </a:p>
          <a:p>
            <a:r>
              <a:rPr lang="en-US" dirty="0">
                <a:latin typeface="Corbel" panose="020B0503020204020204" pitchFamily="34" charset="0"/>
              </a:rPr>
              <a:t> </a:t>
            </a:r>
          </a:p>
          <a:p>
            <a:r>
              <a:rPr lang="en-US" dirty="0">
                <a:latin typeface="Corbel" panose="020B0503020204020204" pitchFamily="34" charset="0"/>
              </a:rPr>
              <a:t>It’s important to emphasize that we are not answering YES or NO to anything yet. We are still undecided. But we are triaging the nine safety threats so that we know where to start, and… </a:t>
            </a:r>
            <a:r>
              <a:rPr lang="en-US" i="1" dirty="0">
                <a:latin typeface="Corbel" panose="020B0503020204020204" pitchFamily="34" charset="0"/>
              </a:rPr>
              <a:t>(go to next slide)</a:t>
            </a:r>
            <a:r>
              <a:rPr lang="en-US" dirty="0">
                <a:latin typeface="Corbel" panose="020B0503020204020204" pitchFamily="34" charset="0"/>
              </a:rPr>
              <a:t>.</a:t>
            </a:r>
          </a:p>
          <a:p>
            <a:endParaRPr lang="en-US" altLang="en-US" dirty="0">
              <a:latin typeface="Corbel" panose="020B0503020204020204" pitchFamily="34" charset="0"/>
            </a:endParaRPr>
          </a:p>
          <a:p>
            <a:r>
              <a:rPr lang="en-US" i="1" dirty="0">
                <a:latin typeface="Corbel" panose="020B0503020204020204" pitchFamily="34" charset="0"/>
              </a:rPr>
              <a:t>Trainer’s note: As you transition to the next slide, refer participants to the “How Deep Should I Dig?” table of safety threats in their Participant Guide.</a:t>
            </a:r>
            <a:endParaRPr lang="en-US" altLang="en-US" dirty="0">
              <a:latin typeface="Corbel" panose="020B0503020204020204" pitchFamily="34" charset="0"/>
            </a:endParaRPr>
          </a:p>
        </p:txBody>
      </p:sp>
    </p:spTree>
    <p:extLst>
      <p:ext uri="{BB962C8B-B14F-4D97-AF65-F5344CB8AC3E}">
        <p14:creationId xmlns:p14="http://schemas.microsoft.com/office/powerpoint/2010/main" val="2914311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orbel" panose="020B0503020204020204" pitchFamily="34" charset="0"/>
              </a:rPr>
              <a:t>We w</a:t>
            </a:r>
            <a:r>
              <a:rPr lang="en-US" dirty="0">
                <a:latin typeface="Corbel" panose="020B0503020204020204" pitchFamily="34" charset="0"/>
              </a:rPr>
              <a:t>ill begin with a brief review of the fundamentals of the SDM safety assessment and some integrated practices that support conducting the safety assessment in collaboration with families.  </a:t>
            </a:r>
          </a:p>
          <a:p>
            <a:r>
              <a:rPr lang="en-US" dirty="0">
                <a:latin typeface="Corbel" panose="020B0503020204020204" pitchFamily="34" charset="0"/>
              </a:rPr>
              <a:t> </a:t>
            </a:r>
          </a:p>
          <a:p>
            <a:r>
              <a:rPr lang="en-US" dirty="0">
                <a:latin typeface="Corbel" panose="020B0503020204020204" pitchFamily="34" charset="0"/>
              </a:rPr>
              <a:t>The main concept we’ll work with today is the question of how deeply you have to dig into each safety threat item before reaching a conclusion as to whether it applies or not. As we do that, we’ll get ideas for various ways to use interviewing and observation to rule in or rule out each safety threat. We’ll do some brief exercises to try out the conceptual approach we’ll be learning today.</a:t>
            </a:r>
          </a:p>
          <a:p>
            <a:r>
              <a:rPr lang="en-US" dirty="0">
                <a:latin typeface="Corbel" panose="020B0503020204020204" pitchFamily="34" charset="0"/>
              </a:rPr>
              <a:t> </a:t>
            </a:r>
          </a:p>
          <a:p>
            <a:r>
              <a:rPr lang="en-US" dirty="0">
                <a:latin typeface="Corbel" panose="020B0503020204020204" pitchFamily="34" charset="0"/>
              </a:rPr>
              <a:t>Toward the end, we will also discuss the issue of safety reassessment: once a safety threat has been identified, how do you know when it’s gone? We’ll talk about four possibilities for change in a safety threat at safety assessment review: ruled out, resolved, controlled, or discovered.</a:t>
            </a:r>
          </a:p>
        </p:txBody>
      </p:sp>
    </p:spTree>
    <p:extLst>
      <p:ext uri="{BB962C8B-B14F-4D97-AF65-F5344CB8AC3E}">
        <p14:creationId xmlns:p14="http://schemas.microsoft.com/office/powerpoint/2010/main" val="405607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orbel" panose="020B0503020204020204" pitchFamily="34" charset="0"/>
              </a:rPr>
              <a:t>How </a:t>
            </a:r>
            <a:r>
              <a:rPr lang="en-US" dirty="0">
                <a:latin typeface="Corbel" panose="020B0503020204020204" pitchFamily="34" charset="0"/>
              </a:rPr>
              <a:t>deep should you dig? Look at the table. Notice that each safety threat has ideas for how much you need to do if that threat comes in as HOT, WARM, or COOL.  </a:t>
            </a:r>
          </a:p>
          <a:p>
            <a:r>
              <a:rPr lang="en-US" dirty="0">
                <a:latin typeface="Corbel" panose="020B0503020204020204" pitchFamily="34" charset="0"/>
              </a:rPr>
              <a:t> </a:t>
            </a:r>
          </a:p>
          <a:p>
            <a:r>
              <a:rPr lang="en-US" dirty="0">
                <a:latin typeface="Corbel" panose="020B0503020204020204" pitchFamily="34" charset="0"/>
              </a:rPr>
              <a:t>There are some important caveats to this table. First, this is not a complete list. It is just to give you an idea of the general level of inquiry that’s appropriate for different safety threats, based on what we already know about that safety threat. Second, some of the ideas, especially for HOT items, require discussion with your supervisor, and possibly counsel, before you proceed.  </a:t>
            </a:r>
          </a:p>
          <a:p>
            <a:r>
              <a:rPr lang="en-US" dirty="0">
                <a:latin typeface="Corbel" panose="020B0503020204020204" pitchFamily="34" charset="0"/>
              </a:rPr>
              <a:t> </a:t>
            </a:r>
          </a:p>
          <a:p>
            <a:r>
              <a:rPr lang="en-US" dirty="0">
                <a:latin typeface="Corbel" panose="020B0503020204020204" pitchFamily="34" charset="0"/>
              </a:rPr>
              <a:t>You can take a look at these ideas while we describe the general ideas on depth of assessment for COOL, WARM, and HOT items.</a:t>
            </a:r>
          </a:p>
        </p:txBody>
      </p:sp>
    </p:spTree>
    <p:extLst>
      <p:ext uri="{BB962C8B-B14F-4D97-AF65-F5344CB8AC3E}">
        <p14:creationId xmlns:p14="http://schemas.microsoft.com/office/powerpoint/2010/main" val="3731541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orbel" panose="020B0503020204020204" pitchFamily="34" charset="0"/>
              </a:rPr>
              <a:t>Remember </a:t>
            </a:r>
            <a:r>
              <a:rPr lang="en-US" dirty="0">
                <a:latin typeface="Corbel" panose="020B0503020204020204" pitchFamily="34" charset="0"/>
              </a:rPr>
              <a:t>that COOL items are those that were not mentioned in the report or the history. COOL items can’t be overlooked, but</a:t>
            </a:r>
            <a:r>
              <a:rPr lang="en-US" baseline="0" dirty="0">
                <a:latin typeface="Corbel" panose="020B0503020204020204" pitchFamily="34" charset="0"/>
              </a:rPr>
              <a:t> they</a:t>
            </a:r>
            <a:r>
              <a:rPr lang="en-US" dirty="0">
                <a:latin typeface="Corbel" panose="020B0503020204020204" pitchFamily="34" charset="0"/>
              </a:rPr>
              <a:t> don’t require extensive assessment before it’s reasonable to conclude that they are not present. </a:t>
            </a:r>
          </a:p>
        </p:txBody>
      </p:sp>
    </p:spTree>
    <p:extLst>
      <p:ext uri="{BB962C8B-B14F-4D97-AF65-F5344CB8AC3E}">
        <p14:creationId xmlns:p14="http://schemas.microsoft.com/office/powerpoint/2010/main" val="1019994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xfrm>
            <a:off x="701040" y="4473893"/>
            <a:ext cx="5608320" cy="63750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orbel" panose="020B0503020204020204" pitchFamily="34" charset="0"/>
              </a:rPr>
              <a:t>WARM </a:t>
            </a:r>
            <a:r>
              <a:rPr lang="en-US" dirty="0">
                <a:latin typeface="Corbel" panose="020B0503020204020204" pitchFamily="34" charset="0"/>
              </a:rPr>
              <a:t>items are also not specifically alleged as safety threats, but the report contains information in the areas of the safety threat.  You might think of these as safety threats for which some, but not all, elements of the definition are present. For example, the call is about physical abuse, but the reported injury is not serious. You’d consider safety item #1 warm to start. </a:t>
            </a:r>
          </a:p>
          <a:p>
            <a:endParaRPr lang="en-US" dirty="0">
              <a:latin typeface="Corbel" panose="020B0503020204020204" pitchFamily="34" charset="0"/>
            </a:endParaRPr>
          </a:p>
          <a:p>
            <a:r>
              <a:rPr lang="en-US" dirty="0">
                <a:latin typeface="Corbel" panose="020B0503020204020204" pitchFamily="34" charset="0"/>
              </a:rPr>
              <a:t>An item that you find historical information about</a:t>
            </a:r>
            <a:r>
              <a:rPr lang="en-US" baseline="0" dirty="0">
                <a:latin typeface="Corbel" panose="020B0503020204020204" pitchFamily="34" charset="0"/>
              </a:rPr>
              <a:t> is also a warm i</a:t>
            </a:r>
            <a:r>
              <a:rPr lang="en-US" dirty="0">
                <a:latin typeface="Corbel" panose="020B0503020204020204" pitchFamily="34" charset="0"/>
              </a:rPr>
              <a:t>tem. You won’t be reading volumes of past history, but a quick look in WebSDM can let you know if this family has had any prior safety threats.  </a:t>
            </a:r>
          </a:p>
          <a:p>
            <a:r>
              <a:rPr lang="en-US" dirty="0">
                <a:latin typeface="Corbel" panose="020B0503020204020204" pitchFamily="34" charset="0"/>
              </a:rPr>
              <a:t> </a:t>
            </a:r>
          </a:p>
          <a:p>
            <a:r>
              <a:rPr lang="en-US" i="1" dirty="0">
                <a:latin typeface="Corbel" panose="020B0503020204020204" pitchFamily="34" charset="0"/>
              </a:rPr>
              <a:t>HINT: For SafeMeasures counties, you can search for the current referral, which will bring you to the history page. The history page will list any associated referrals. You can search for each associated referral you find and see the SDM assessments that have been completed for each one. For each safety assessment completed, the safety decision will be displayed. If the safety decision was “safe,” you know there were no safety threats, so you don’t have to open the assessment. If the safety decision was “conditionally safe” or “unsafe,” you can copy and paste the specific referral number into the search field in WebSDM to view the safety assessment. Be sure that you don’t click on anything if</a:t>
            </a:r>
            <a:r>
              <a:rPr lang="en-US" i="1" baseline="0" dirty="0">
                <a:latin typeface="Corbel" panose="020B0503020204020204" pitchFamily="34" charset="0"/>
              </a:rPr>
              <a:t> it is still in editable mode</a:t>
            </a:r>
            <a:r>
              <a:rPr lang="en-US" i="1" dirty="0">
                <a:latin typeface="Corbel" panose="020B0503020204020204" pitchFamily="34" charset="0"/>
              </a:rPr>
              <a:t>!</a:t>
            </a:r>
            <a:r>
              <a:rPr lang="en-US" dirty="0">
                <a:latin typeface="Corbel" panose="020B0503020204020204" pitchFamily="34" charset="0"/>
              </a:rPr>
              <a:t> </a:t>
            </a:r>
          </a:p>
          <a:p>
            <a:r>
              <a:rPr lang="en-US" dirty="0">
                <a:latin typeface="Corbel" panose="020B0503020204020204" pitchFamily="34" charset="0"/>
              </a:rPr>
              <a:t> </a:t>
            </a:r>
          </a:p>
          <a:p>
            <a:r>
              <a:rPr lang="en-US" i="1" dirty="0">
                <a:latin typeface="Corbel" panose="020B0503020204020204" pitchFamily="34" charset="0"/>
              </a:rPr>
              <a:t>An alternative method is to copy/paste prior referral numbers that come up in CWS/CMS into the referral search function in WebSDM and see whether any safety assessments were completed.</a:t>
            </a:r>
            <a:endParaRPr lang="en-US" dirty="0">
              <a:latin typeface="Corbel" panose="020B0503020204020204" pitchFamily="34" charset="0"/>
            </a:endParaRPr>
          </a:p>
          <a:p>
            <a:r>
              <a:rPr lang="en-US" dirty="0">
                <a:latin typeface="Corbel" panose="020B0503020204020204" pitchFamily="34" charset="0"/>
              </a:rPr>
              <a:t> </a:t>
            </a:r>
          </a:p>
          <a:p>
            <a:r>
              <a:rPr lang="en-US" dirty="0">
                <a:latin typeface="Corbel" panose="020B0503020204020204" pitchFamily="34" charset="0"/>
              </a:rPr>
              <a:t>An item can become WARM during the assessment if new information emerges. A COOL item can become WARM if you observe or hear something that is an indicator of a condition that MIGHT be a safety threat. For example, you see lots of empty beer cans and maybe an ashtray with a roach clip. This warrants further inquiry, but is not in and of itself a safety threat. You’ll need to do more assessment.  </a:t>
            </a:r>
          </a:p>
          <a:p>
            <a:r>
              <a:rPr lang="en-US" dirty="0">
                <a:latin typeface="Corbel" panose="020B0503020204020204" pitchFamily="34" charset="0"/>
              </a:rPr>
              <a:t> </a:t>
            </a:r>
          </a:p>
          <a:p>
            <a:r>
              <a:rPr lang="en-US" dirty="0">
                <a:latin typeface="Corbel" panose="020B0503020204020204" pitchFamily="34" charset="0"/>
              </a:rPr>
              <a:t>An item can become WARM if it started as HOT, and as you begin your assessment the early information argues against confirming the threat as a YES, and it’s beginning to stack up toward a NO, but you don’t have all of the pieces yet.</a:t>
            </a:r>
          </a:p>
        </p:txBody>
      </p:sp>
    </p:spTree>
    <p:extLst>
      <p:ext uri="{BB962C8B-B14F-4D97-AF65-F5344CB8AC3E}">
        <p14:creationId xmlns:p14="http://schemas.microsoft.com/office/powerpoint/2010/main" val="267726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orbel" panose="020B0503020204020204" pitchFamily="34" charset="0"/>
              </a:rPr>
              <a:t>Finally, </a:t>
            </a:r>
            <a:r>
              <a:rPr lang="en-US" dirty="0">
                <a:latin typeface="Corbel" panose="020B0503020204020204" pitchFamily="34" charset="0"/>
              </a:rPr>
              <a:t>HOT items are those that were alleged in the report in such a way that if what the reporter says is true, it is a safety threat.  Many 24-hour responses will have at least one HOT item.  </a:t>
            </a:r>
          </a:p>
          <a:p>
            <a:r>
              <a:rPr lang="en-US" dirty="0">
                <a:latin typeface="Corbel" panose="020B0503020204020204" pitchFamily="34" charset="0"/>
              </a:rPr>
              <a:t> </a:t>
            </a:r>
          </a:p>
          <a:p>
            <a:r>
              <a:rPr lang="en-US" dirty="0">
                <a:latin typeface="Corbel" panose="020B0503020204020204" pitchFamily="34" charset="0"/>
              </a:rPr>
              <a:t>An item will become HOT during the assessment if new information arises that will be a safety threat if it is confirmed. </a:t>
            </a:r>
            <a:endParaRPr lang="en-US" dirty="0" smtClean="0">
              <a:latin typeface="Corbel" panose="020B0503020204020204" pitchFamily="34" charset="0"/>
            </a:endParaRPr>
          </a:p>
          <a:p>
            <a:r>
              <a:rPr lang="en-US" dirty="0">
                <a:latin typeface="Corbel" panose="020B0503020204020204" pitchFamily="34" charset="0"/>
              </a:rPr>
              <a:t/>
            </a:r>
            <a:br>
              <a:rPr lang="en-US" dirty="0">
                <a:latin typeface="Corbel" panose="020B0503020204020204" pitchFamily="34" charset="0"/>
              </a:rPr>
            </a:br>
            <a:r>
              <a:rPr lang="en-US" dirty="0">
                <a:latin typeface="Corbel" panose="020B0503020204020204" pitchFamily="34" charset="0"/>
              </a:rPr>
              <a:t>The difference between a HOT item and a YES answer is evidence.</a:t>
            </a:r>
          </a:p>
        </p:txBody>
      </p:sp>
    </p:spTree>
    <p:extLst>
      <p:ext uri="{BB962C8B-B14F-4D97-AF65-F5344CB8AC3E}">
        <p14:creationId xmlns:p14="http://schemas.microsoft.com/office/powerpoint/2010/main" val="2746131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orbel" panose="020B0503020204020204" pitchFamily="34" charset="0"/>
              </a:rPr>
              <a:t>Let’s try a quick exercise. </a:t>
            </a:r>
            <a:r>
              <a:rPr lang="en-US" i="1" dirty="0">
                <a:latin typeface="Corbel" panose="020B0503020204020204" pitchFamily="34" charset="0"/>
              </a:rPr>
              <a:t>(Refer</a:t>
            </a:r>
            <a:r>
              <a:rPr lang="en-US" i="1" baseline="0" dirty="0">
                <a:latin typeface="Corbel" panose="020B0503020204020204" pitchFamily="34" charset="0"/>
              </a:rPr>
              <a:t> participants to the Exercise #1 handout called “Hot, Warm, Cool.”) </a:t>
            </a:r>
            <a:r>
              <a:rPr lang="en-US" dirty="0">
                <a:latin typeface="Corbel" panose="020B0503020204020204" pitchFamily="34" charset="0"/>
              </a:rPr>
              <a:t>For each of the six scenarios, mark whether you think the item is HOT, WARM, or COOL. </a:t>
            </a:r>
            <a:r>
              <a:rPr lang="en-US" b="1" dirty="0">
                <a:latin typeface="Corbel" panose="020B0503020204020204" pitchFamily="34" charset="0"/>
              </a:rPr>
              <a:t>Assume that you don’t have enough information to decide YES or NO.</a:t>
            </a:r>
            <a:r>
              <a:rPr lang="en-US" dirty="0">
                <a:latin typeface="Corbel" panose="020B0503020204020204" pitchFamily="34" charset="0"/>
              </a:rPr>
              <a:t> Leave the last column blank.  </a:t>
            </a:r>
          </a:p>
          <a:p>
            <a:r>
              <a:rPr lang="en-US" dirty="0">
                <a:latin typeface="Corbel" panose="020B0503020204020204" pitchFamily="34" charset="0"/>
              </a:rPr>
              <a:t> </a:t>
            </a:r>
          </a:p>
          <a:p>
            <a:r>
              <a:rPr lang="en-US" i="1" dirty="0">
                <a:latin typeface="Corbel" panose="020B0503020204020204" pitchFamily="34" charset="0"/>
              </a:rPr>
              <a:t>Trainer’s note: Allow a few moments for participants to complete each scenario, then ask for responses. Address any responses that suggest the concept has not been fully understood. If the worker has a good reason for marking something other than the suggested response, that is fine. Even if there are differences, point out that this is a concept, not a final, definite decision. While this concept is presented as three discrete categories, it is really more of a continuum. If a supervisor thinks an item is WARM and a worker thinks it is COOL, ask questions that are a little more than general and a little less than very specific! </a:t>
            </a:r>
            <a:endParaRPr lang="en-US" dirty="0">
              <a:latin typeface="Corbel" panose="020B0503020204020204" pitchFamily="34" charset="0"/>
            </a:endParaRPr>
          </a:p>
        </p:txBody>
      </p:sp>
    </p:spTree>
    <p:extLst>
      <p:ext uri="{BB962C8B-B14F-4D97-AF65-F5344CB8AC3E}">
        <p14:creationId xmlns:p14="http://schemas.microsoft.com/office/powerpoint/2010/main" val="2236140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orbel" panose="020B0503020204020204" pitchFamily="34" charset="0"/>
              </a:rPr>
              <a:t>COOL </a:t>
            </a:r>
            <a:r>
              <a:rPr lang="en-US" dirty="0">
                <a:latin typeface="Corbel" panose="020B0503020204020204" pitchFamily="34" charset="0"/>
              </a:rPr>
              <a:t>items should not be overlooked, but they don’t require extensive assessment before it’s reasonable to conclude that they are not present. You should have your eyes open for indicators of these items, and be listening for spontaneous statements. You should ask some very general questions that would get at these areas — but if nothing emerges, you don’t have to dig deeper and deeper. You can move that undecided safety threat into the NO column.  </a:t>
            </a:r>
          </a:p>
          <a:p>
            <a:r>
              <a:rPr lang="en-US" dirty="0">
                <a:latin typeface="Corbel" panose="020B0503020204020204" pitchFamily="34" charset="0"/>
              </a:rPr>
              <a:t> </a:t>
            </a:r>
          </a:p>
          <a:p>
            <a:r>
              <a:rPr lang="en-US" dirty="0">
                <a:latin typeface="Corbel" panose="020B0503020204020204" pitchFamily="34" charset="0"/>
              </a:rPr>
              <a:t>If observations, general questions, or spontaneous statements provide some indicator of a possible safety threat, the COOL item heats up. How much it heats up depends on what you have observed.  </a:t>
            </a:r>
          </a:p>
          <a:p>
            <a:r>
              <a:rPr lang="en-US" dirty="0">
                <a:latin typeface="Corbel" panose="020B0503020204020204" pitchFamily="34" charset="0"/>
              </a:rPr>
              <a:t> </a:t>
            </a:r>
          </a:p>
          <a:p>
            <a:r>
              <a:rPr lang="en-US" i="1" dirty="0">
                <a:latin typeface="Corbel" panose="020B0503020204020204" pitchFamily="34" charset="0"/>
              </a:rPr>
              <a:t>Trainer’s note: Read through a few examples of COOL item actions from the “How Deep Do I Dig” table in the Participant Guide.</a:t>
            </a:r>
            <a:r>
              <a:rPr lang="en-US" dirty="0">
                <a:latin typeface="Corbel" panose="020B0503020204020204" pitchFamily="34" charset="0"/>
              </a:rPr>
              <a:t> </a:t>
            </a:r>
          </a:p>
        </p:txBody>
      </p:sp>
    </p:spTree>
    <p:extLst>
      <p:ext uri="{BB962C8B-B14F-4D97-AF65-F5344CB8AC3E}">
        <p14:creationId xmlns:p14="http://schemas.microsoft.com/office/powerpoint/2010/main" val="3433589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orbel" panose="020B0503020204020204" pitchFamily="34" charset="0"/>
              </a:rPr>
              <a:t>For </a:t>
            </a:r>
            <a:r>
              <a:rPr lang="en-US" dirty="0">
                <a:latin typeface="Corbel" panose="020B0503020204020204" pitchFamily="34" charset="0"/>
              </a:rPr>
              <a:t>WARM items, you will want to observe. You will use interviewing skills, but rather than asking general questions, you’ll ask more specific and detailed questions. You’ll want to ask in more than one way.  </a:t>
            </a:r>
          </a:p>
          <a:p>
            <a:r>
              <a:rPr lang="en-US" dirty="0">
                <a:latin typeface="Corbel" panose="020B0503020204020204" pitchFamily="34" charset="0"/>
              </a:rPr>
              <a:t> </a:t>
            </a:r>
          </a:p>
          <a:p>
            <a:r>
              <a:rPr lang="en-US" i="1" dirty="0">
                <a:latin typeface="Corbel" panose="020B0503020204020204" pitchFamily="34" charset="0"/>
              </a:rPr>
              <a:t>Trainer note: Read through several examples of WARM item actions from the “How Deep Do I Dig” table in the Participant Guide.</a:t>
            </a:r>
            <a:endParaRPr lang="en-US" dirty="0">
              <a:latin typeface="Corbel" panose="020B0503020204020204" pitchFamily="34" charset="0"/>
            </a:endParaRPr>
          </a:p>
        </p:txBody>
      </p:sp>
    </p:spTree>
    <p:extLst>
      <p:ext uri="{BB962C8B-B14F-4D97-AF65-F5344CB8AC3E}">
        <p14:creationId xmlns:p14="http://schemas.microsoft.com/office/powerpoint/2010/main" val="1892052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xfrm>
            <a:off x="701040" y="4473893"/>
            <a:ext cx="5608320" cy="42510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orbel" panose="020B0503020204020204" pitchFamily="34" charset="0"/>
              </a:rPr>
              <a:t>When </a:t>
            </a:r>
            <a:r>
              <a:rPr lang="en-US" dirty="0">
                <a:latin typeface="Corbel" panose="020B0503020204020204" pitchFamily="34" charset="0"/>
              </a:rPr>
              <a:t>you have a HOT safety item, you must be rigorous and comprehensive in your efforts. You cannot let go of this item until you rule it either in or out as a safety threat. You will not only observe; you will seek. Your questioning must become very specific. You will often need additional points of view, such as opinions from medical or mental health professionals. You will often be working jointly with law enforcement and/or children’s advocacy centers.</a:t>
            </a:r>
          </a:p>
          <a:p>
            <a:endParaRPr lang="en-US" dirty="0">
              <a:latin typeface="Corbel" panose="020B0503020204020204" pitchFamily="34" charset="0"/>
            </a:endParaRPr>
          </a:p>
          <a:p>
            <a:r>
              <a:rPr lang="en-US" dirty="0">
                <a:latin typeface="Corbel" panose="020B0503020204020204" pitchFamily="34" charset="0"/>
              </a:rPr>
              <a:t>Sometimes, even a HOT item can be ruled out quickly. If you arrive and discover that the reporter was clearly and completely mistaken, you will go quickly from HOT to COOL and then to NO. At other times, the decision to go from HOT to YES will be complicated and may require hours. If you are at the end of your shift, you will need to consult with your supervisor. If there is an unresolved HOT item, you have to make a plan. If you already selected YES for a different safety threat, make a safety plan for that threat (or pursue placement). If there are no other safety threats, just the unresolved HOT item, you and your supervisor must decide to either: </a:t>
            </a:r>
            <a:br>
              <a:rPr lang="en-US" dirty="0">
                <a:latin typeface="Corbel" panose="020B0503020204020204" pitchFamily="34" charset="0"/>
              </a:rPr>
            </a:br>
            <a:r>
              <a:rPr lang="en-US" dirty="0">
                <a:latin typeface="Corbel" panose="020B0503020204020204" pitchFamily="34" charset="0"/>
              </a:rPr>
              <a:t>(1) work overtime; (2) have the next shift take over; or (3) complete the safety assessment based on what you know now, which is that you do NOT have a safety threat.</a:t>
            </a:r>
          </a:p>
          <a:p>
            <a:r>
              <a:rPr lang="en-US" dirty="0">
                <a:latin typeface="Corbel" panose="020B0503020204020204" pitchFamily="34" charset="0"/>
              </a:rPr>
              <a:t/>
            </a:r>
            <a:br>
              <a:rPr lang="en-US" dirty="0">
                <a:latin typeface="Corbel" panose="020B0503020204020204" pitchFamily="34" charset="0"/>
              </a:rPr>
            </a:br>
            <a:r>
              <a:rPr lang="en-US" dirty="0">
                <a:latin typeface="Corbel" panose="020B0503020204020204" pitchFamily="34" charset="0"/>
              </a:rPr>
              <a:t>Double-check your facts—are you certain that you do not have a safety threat? The amount of evidence you need for</a:t>
            </a:r>
            <a:r>
              <a:rPr lang="en-US" baseline="0" dirty="0">
                <a:latin typeface="Corbel" panose="020B0503020204020204" pitchFamily="34" charset="0"/>
              </a:rPr>
              <a:t> YES </a:t>
            </a:r>
            <a:r>
              <a:rPr lang="en-US" dirty="0">
                <a:latin typeface="Corbel" panose="020B0503020204020204" pitchFamily="34" charset="0"/>
              </a:rPr>
              <a:t>is at the “reasonable” level, not the “beyond a reasonable doubt” level.</a:t>
            </a:r>
            <a:endParaRPr lang="en-US" altLang="en-US" dirty="0">
              <a:latin typeface="Corbel" panose="020B0503020204020204" pitchFamily="34" charset="0"/>
            </a:endParaRPr>
          </a:p>
        </p:txBody>
      </p:sp>
    </p:spTree>
    <p:extLst>
      <p:ext uri="{BB962C8B-B14F-4D97-AF65-F5344CB8AC3E}">
        <p14:creationId xmlns:p14="http://schemas.microsoft.com/office/powerpoint/2010/main" val="2692367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latin typeface="Corbel" panose="020B0503020204020204" pitchFamily="34" charset="0"/>
              </a:rPr>
              <a:t>Return to the last exercise worksheet.</a:t>
            </a:r>
            <a:r>
              <a:rPr lang="en-CA" baseline="0" dirty="0">
                <a:latin typeface="Corbel" panose="020B0503020204020204" pitchFamily="34" charset="0"/>
              </a:rPr>
              <a:t> </a:t>
            </a:r>
            <a:r>
              <a:rPr lang="en-US" dirty="0">
                <a:latin typeface="Corbel" panose="020B0503020204020204" pitchFamily="34" charset="0"/>
              </a:rPr>
              <a:t>Based on whether an item is HOT, WARM, or COOL, list ideas in the “Next Steps” column for interview questions, collateral contacts, observations, and so on, that could help you move toward a clear yes/no answer. Use the table</a:t>
            </a:r>
            <a:r>
              <a:rPr lang="en-US" baseline="0" dirty="0">
                <a:latin typeface="Corbel" panose="020B0503020204020204" pitchFamily="34" charset="0"/>
              </a:rPr>
              <a:t> in your Participant Guide </a:t>
            </a:r>
            <a:r>
              <a:rPr lang="en-US" dirty="0">
                <a:latin typeface="Corbel" panose="020B0503020204020204" pitchFamily="34" charset="0"/>
              </a:rPr>
              <a:t>for ideas.</a:t>
            </a:r>
          </a:p>
          <a:p>
            <a:r>
              <a:rPr lang="en-US" dirty="0">
                <a:latin typeface="Corbel" panose="020B0503020204020204" pitchFamily="34" charset="0"/>
              </a:rPr>
              <a:t> </a:t>
            </a:r>
          </a:p>
          <a:p>
            <a:r>
              <a:rPr lang="en-US" i="1" dirty="0">
                <a:latin typeface="Corbel" panose="020B0503020204020204" pitchFamily="34" charset="0"/>
              </a:rPr>
              <a:t>Trainer’s</a:t>
            </a:r>
            <a:r>
              <a:rPr lang="en-US" i="1" baseline="0" dirty="0">
                <a:latin typeface="Corbel" panose="020B0503020204020204" pitchFamily="34" charset="0"/>
              </a:rPr>
              <a:t> note:</a:t>
            </a:r>
            <a:r>
              <a:rPr lang="en-US" i="1" dirty="0">
                <a:latin typeface="Corbel" panose="020B0503020204020204" pitchFamily="34" charset="0"/>
              </a:rPr>
              <a:t> Allow a few moments for participants to complete the activity, then process. Note that, based on the specifics of the situation, ideas for follow-up will go beyond what is in the table. Just help workers keep within the appropriate range of follow-up activities for HOT, WARM, and COOL items.</a:t>
            </a:r>
            <a:endParaRPr lang="en-US" dirty="0">
              <a:latin typeface="Corbel" panose="020B0503020204020204" pitchFamily="34" charset="0"/>
            </a:endParaRPr>
          </a:p>
          <a:p>
            <a:endParaRPr lang="en-CA" dirty="0">
              <a:latin typeface="Corbel" panose="020B0503020204020204" pitchFamily="34" charset="0"/>
            </a:endParaRPr>
          </a:p>
        </p:txBody>
      </p:sp>
    </p:spTree>
    <p:extLst>
      <p:ext uri="{BB962C8B-B14F-4D97-AF65-F5344CB8AC3E}">
        <p14:creationId xmlns:p14="http://schemas.microsoft.com/office/powerpoint/2010/main" val="848086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04159">
              <a:defRPr/>
            </a:pPr>
            <a:r>
              <a:rPr lang="en-US" altLang="en-US" dirty="0">
                <a:latin typeface="Corbel" panose="020B0503020204020204" pitchFamily="34" charset="0"/>
              </a:rPr>
              <a:t>We </a:t>
            </a:r>
            <a:r>
              <a:rPr lang="en-US" dirty="0">
                <a:latin typeface="Corbel" panose="020B0503020204020204" pitchFamily="34" charset="0"/>
              </a:rPr>
              <a:t>mentioned that information emerging during an assessment can turn up the heat on an item, or cool it off.  </a:t>
            </a:r>
          </a:p>
          <a:p>
            <a:endParaRPr lang="en-US" altLang="en-US" dirty="0">
              <a:latin typeface="Corbel" panose="020B0503020204020204" pitchFamily="34" charset="0"/>
            </a:endParaRPr>
          </a:p>
        </p:txBody>
      </p:sp>
    </p:spTree>
    <p:extLst>
      <p:ext uri="{BB962C8B-B14F-4D97-AF65-F5344CB8AC3E}">
        <p14:creationId xmlns:p14="http://schemas.microsoft.com/office/powerpoint/2010/main" val="3926004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orbel" panose="020B0503020204020204" pitchFamily="34" charset="0"/>
              </a:rPr>
              <a:t>First, </a:t>
            </a:r>
            <a:r>
              <a:rPr lang="en-US" dirty="0">
                <a:latin typeface="Corbel" panose="020B0503020204020204" pitchFamily="34" charset="0"/>
              </a:rPr>
              <a:t>the review. The purpose of the safety assessment is to answer the fundamental question: Is the child safe? This decision-support assessment helps to identify children who are in imminent danger of serious harm. The two key words are </a:t>
            </a:r>
            <a:r>
              <a:rPr lang="en-US" i="1" dirty="0">
                <a:latin typeface="Corbel" panose="020B0503020204020204" pitchFamily="34" charset="0"/>
              </a:rPr>
              <a:t>imminent</a:t>
            </a:r>
            <a:r>
              <a:rPr lang="en-US" dirty="0">
                <a:latin typeface="Corbel" panose="020B0503020204020204" pitchFamily="34" charset="0"/>
              </a:rPr>
              <a:t> and </a:t>
            </a:r>
            <a:r>
              <a:rPr lang="en-US" i="1" dirty="0">
                <a:latin typeface="Corbel" panose="020B0503020204020204" pitchFamily="34" charset="0"/>
              </a:rPr>
              <a:t>serious</a:t>
            </a:r>
            <a:r>
              <a:rPr lang="en-US" dirty="0">
                <a:latin typeface="Corbel" panose="020B0503020204020204" pitchFamily="34" charset="0"/>
              </a:rPr>
              <a:t>.</a:t>
            </a:r>
          </a:p>
          <a:p>
            <a:r>
              <a:rPr lang="en-US" dirty="0">
                <a:latin typeface="Corbel" panose="020B0503020204020204" pitchFamily="34" charset="0"/>
              </a:rPr>
              <a:t> </a:t>
            </a:r>
          </a:p>
          <a:p>
            <a:r>
              <a:rPr lang="en-US" dirty="0">
                <a:latin typeface="Corbel" panose="020B0503020204020204" pitchFamily="34" charset="0"/>
              </a:rPr>
              <a:t>Because the safety assessment identifies imminent danger of serious harm, it forms the basis for the caseworker to either engage in safety planning to immediately control the danger, or to take steps to protectively place the children in out-of-home care.  When there is at least one safety threat and there are insufficient actions of protection to mitigate that threat, conditions exist to immediately remove the child from the care of his/her parent. There should never be a removal by a child protection worker without a court order UNLESS the safety assessment (along with associated investigation narratives) supports it.  </a:t>
            </a:r>
          </a:p>
        </p:txBody>
      </p:sp>
    </p:spTree>
    <p:extLst>
      <p:ext uri="{BB962C8B-B14F-4D97-AF65-F5344CB8AC3E}">
        <p14:creationId xmlns:p14="http://schemas.microsoft.com/office/powerpoint/2010/main" val="3972347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orbel" panose="020B0503020204020204" pitchFamily="34" charset="0"/>
              </a:rPr>
              <a:t>Let’s </a:t>
            </a:r>
            <a:r>
              <a:rPr lang="en-US" dirty="0">
                <a:latin typeface="Corbel" panose="020B0503020204020204" pitchFamily="34" charset="0"/>
              </a:rPr>
              <a:t>go back to this report. This is where we started.</a:t>
            </a:r>
            <a:endParaRPr lang="en-US" altLang="en-US" dirty="0">
              <a:latin typeface="Corbel" panose="020B0503020204020204" pitchFamily="34" charset="0"/>
            </a:endParaRPr>
          </a:p>
        </p:txBody>
      </p:sp>
    </p:spTree>
    <p:extLst>
      <p:ext uri="{BB962C8B-B14F-4D97-AF65-F5344CB8AC3E}">
        <p14:creationId xmlns:p14="http://schemas.microsoft.com/office/powerpoint/2010/main" val="533150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orbel" panose="020B0503020204020204" pitchFamily="34" charset="0"/>
              </a:rPr>
              <a:t>Suppose</a:t>
            </a:r>
            <a:r>
              <a:rPr lang="en-US" altLang="en-US" baseline="0" dirty="0">
                <a:latin typeface="Corbel" panose="020B0503020204020204" pitchFamily="34" charset="0"/>
              </a:rPr>
              <a:t> </a:t>
            </a:r>
            <a:r>
              <a:rPr lang="en-US" dirty="0">
                <a:latin typeface="Corbel" panose="020B0503020204020204" pitchFamily="34" charset="0"/>
              </a:rPr>
              <a:t>that you learn this information. Now, what is HOT? WARM? COOL?</a:t>
            </a:r>
          </a:p>
          <a:p>
            <a:r>
              <a:rPr lang="en-US" dirty="0">
                <a:latin typeface="Corbel" panose="020B0503020204020204" pitchFamily="34" charset="0"/>
              </a:rPr>
              <a:t> </a:t>
            </a:r>
          </a:p>
          <a:p>
            <a:r>
              <a:rPr lang="en-US" i="1" dirty="0">
                <a:latin typeface="Corbel" panose="020B0503020204020204" pitchFamily="34" charset="0"/>
              </a:rPr>
              <a:t>Trainer’s note: Ask the class what they think. Use the mouse or keyboard arrows to reveal answers on the slide.  </a:t>
            </a:r>
            <a:endParaRPr lang="en-US" dirty="0">
              <a:latin typeface="Corbel" panose="020B0503020204020204" pitchFamily="34" charset="0"/>
            </a:endParaRPr>
          </a:p>
          <a:p>
            <a:r>
              <a:rPr lang="en-US" dirty="0">
                <a:latin typeface="Corbel" panose="020B0503020204020204" pitchFamily="34" charset="0"/>
              </a:rPr>
              <a:t> </a:t>
            </a:r>
          </a:p>
          <a:p>
            <a:r>
              <a:rPr lang="en-US" dirty="0">
                <a:latin typeface="Corbel" panose="020B0503020204020204" pitchFamily="34" charset="0"/>
              </a:rPr>
              <a:t>It’s important to note that we have “cooled off” substance abuse. Mom is not high right now. Why have I not just marked it NO? </a:t>
            </a:r>
            <a:r>
              <a:rPr lang="en-US" i="1" dirty="0">
                <a:latin typeface="Corbel" panose="020B0503020204020204" pitchFamily="34" charset="0"/>
              </a:rPr>
              <a:t>(Answer: We need more information to be confident that mom is not likely to use again in the near future.)</a:t>
            </a:r>
            <a:r>
              <a:rPr lang="en-US" dirty="0">
                <a:latin typeface="Corbel" panose="020B0503020204020204" pitchFamily="34" charset="0"/>
              </a:rPr>
              <a:t> We are not assessing risk or needs, only safety, which means </a:t>
            </a:r>
            <a:r>
              <a:rPr lang="en-US" i="1" dirty="0">
                <a:latin typeface="Corbel" panose="020B0503020204020204" pitchFamily="34" charset="0"/>
              </a:rPr>
              <a:t>imminent</a:t>
            </a:r>
            <a:r>
              <a:rPr lang="en-US" dirty="0">
                <a:latin typeface="Corbel" panose="020B0503020204020204" pitchFamily="34" charset="0"/>
              </a:rPr>
              <a:t> danger of </a:t>
            </a:r>
            <a:r>
              <a:rPr lang="en-US" i="1" dirty="0">
                <a:latin typeface="Corbel" panose="020B0503020204020204" pitchFamily="34" charset="0"/>
              </a:rPr>
              <a:t>serious harm</a:t>
            </a:r>
            <a:r>
              <a:rPr lang="en-US" dirty="0">
                <a:latin typeface="Corbel" panose="020B0503020204020204" pitchFamily="34" charset="0"/>
              </a:rPr>
              <a:t>. </a:t>
            </a:r>
          </a:p>
          <a:p>
            <a:endParaRPr lang="en-US" altLang="en-US" dirty="0">
              <a:latin typeface="Corbel" panose="020B0503020204020204" pitchFamily="34" charset="0"/>
            </a:endParaRPr>
          </a:p>
          <a:p>
            <a:pPr defTabSz="904159">
              <a:defRPr/>
            </a:pPr>
            <a:r>
              <a:rPr lang="en-US" altLang="en-US" dirty="0">
                <a:latin typeface="Corbel" panose="020B0503020204020204" pitchFamily="34" charset="0"/>
              </a:rPr>
              <a:t>We have not yet decided that substance abuse does not present a safety threat. But our priorities</a:t>
            </a:r>
            <a:r>
              <a:rPr lang="en-US" altLang="en-US" baseline="0" dirty="0">
                <a:latin typeface="Corbel" panose="020B0503020204020204" pitchFamily="34" charset="0"/>
              </a:rPr>
              <a:t> should shift</a:t>
            </a:r>
            <a:r>
              <a:rPr lang="en-US" altLang="en-US" dirty="0">
                <a:latin typeface="Corbel" panose="020B0503020204020204" pitchFamily="34" charset="0"/>
              </a:rPr>
              <a:t>. We have not concluded that there is no substance abuse issue, but simply that it is not the most pressing area of inquiry RIGHT NOW. </a:t>
            </a:r>
          </a:p>
        </p:txBody>
      </p:sp>
    </p:spTree>
    <p:extLst>
      <p:ext uri="{BB962C8B-B14F-4D97-AF65-F5344CB8AC3E}">
        <p14:creationId xmlns:p14="http://schemas.microsoft.com/office/powerpoint/2010/main" val="36354697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orbel" panose="020B0503020204020204" pitchFamily="34" charset="0"/>
              </a:rPr>
              <a:t>Here’s </a:t>
            </a:r>
            <a:r>
              <a:rPr lang="en-US" dirty="0">
                <a:latin typeface="Corbel" panose="020B0503020204020204" pitchFamily="34" charset="0"/>
              </a:rPr>
              <a:t>what happens next. Now what is HOT? WARM? COOL?</a:t>
            </a:r>
          </a:p>
          <a:p>
            <a:r>
              <a:rPr lang="en-US" dirty="0">
                <a:latin typeface="Corbel" panose="020B0503020204020204" pitchFamily="34" charset="0"/>
              </a:rPr>
              <a:t> </a:t>
            </a:r>
          </a:p>
          <a:p>
            <a:r>
              <a:rPr lang="en-US" i="1" dirty="0">
                <a:latin typeface="Corbel" panose="020B0503020204020204" pitchFamily="34" charset="0"/>
              </a:rPr>
              <a:t>Trainer’s note: Use mouse or keyboard arrow to reveal answers on the slide.</a:t>
            </a:r>
            <a:r>
              <a:rPr lang="en-US" dirty="0">
                <a:latin typeface="Corbel" panose="020B0503020204020204" pitchFamily="34" charset="0"/>
              </a:rPr>
              <a:t>  </a:t>
            </a:r>
          </a:p>
          <a:p>
            <a:r>
              <a:rPr lang="en-US" dirty="0">
                <a:latin typeface="Corbel" panose="020B0503020204020204" pitchFamily="34" charset="0"/>
              </a:rPr>
              <a:t> </a:t>
            </a:r>
          </a:p>
          <a:p>
            <a:r>
              <a:rPr lang="en-US" dirty="0">
                <a:latin typeface="Corbel" panose="020B0503020204020204" pitchFamily="34" charset="0"/>
              </a:rPr>
              <a:t>We have learned that the child is currently with mother. Why did we not cool off the inadequate supervision item? </a:t>
            </a:r>
            <a:endParaRPr lang="en-US" dirty="0" smtClean="0">
              <a:latin typeface="Corbel" panose="020B0503020204020204" pitchFamily="34" charset="0"/>
            </a:endParaRPr>
          </a:p>
          <a:p>
            <a:r>
              <a:rPr lang="en-US" dirty="0">
                <a:latin typeface="Corbel" panose="020B0503020204020204" pitchFamily="34" charset="0"/>
              </a:rPr>
              <a:t/>
            </a:r>
            <a:br>
              <a:rPr lang="en-US" dirty="0">
                <a:latin typeface="Corbel" panose="020B0503020204020204" pitchFamily="34" charset="0"/>
              </a:rPr>
            </a:br>
            <a:r>
              <a:rPr lang="en-US" i="1" dirty="0">
                <a:latin typeface="Corbel" panose="020B0503020204020204" pitchFamily="34" charset="0"/>
              </a:rPr>
              <a:t>(Answer: We haven’t determined that it didn’t happen recently, or that it is unlikely to happen imminently.)</a:t>
            </a:r>
            <a:r>
              <a:rPr lang="en-US" dirty="0">
                <a:latin typeface="Corbel" panose="020B0503020204020204" pitchFamily="34" charset="0"/>
              </a:rPr>
              <a:t>  </a:t>
            </a:r>
          </a:p>
          <a:p>
            <a:pPr eaLnBrk="1" hangingPunct="1">
              <a:spcBef>
                <a:spcPct val="0"/>
              </a:spcBef>
            </a:pPr>
            <a:endParaRPr lang="en-US" altLang="en-US" dirty="0">
              <a:latin typeface="Corbel" panose="020B0503020204020204" pitchFamily="34" charset="0"/>
            </a:endParaRPr>
          </a:p>
          <a:p>
            <a:pPr defTabSz="904159">
              <a:spcBef>
                <a:spcPct val="0"/>
              </a:spcBef>
              <a:defRPr/>
            </a:pPr>
            <a:r>
              <a:rPr lang="en-US" altLang="en-US" dirty="0">
                <a:latin typeface="Corbel" panose="020B0503020204020204" pitchFamily="34" charset="0"/>
              </a:rPr>
              <a:t>We have not yet decided that the inadequate supervision item is not a safety threat, since the child could be left</a:t>
            </a:r>
            <a:r>
              <a:rPr lang="en-US" altLang="en-US" baseline="0" dirty="0">
                <a:latin typeface="Corbel" panose="020B0503020204020204" pitchFamily="34" charset="0"/>
              </a:rPr>
              <a:t> unsupervised</a:t>
            </a:r>
            <a:r>
              <a:rPr lang="en-US" altLang="en-US" dirty="0">
                <a:latin typeface="Corbel" panose="020B0503020204020204" pitchFamily="34" charset="0"/>
              </a:rPr>
              <a:t> the moment we leave. It is still a top priority for exploration. Since the child is supervised in the moment, we can work our way to asking questions about supervision after establishing rapport with the mother.</a:t>
            </a:r>
          </a:p>
        </p:txBody>
      </p:sp>
    </p:spTree>
    <p:extLst>
      <p:ext uri="{BB962C8B-B14F-4D97-AF65-F5344CB8AC3E}">
        <p14:creationId xmlns:p14="http://schemas.microsoft.com/office/powerpoint/2010/main" val="751942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orbel" panose="020B0503020204020204" pitchFamily="34" charset="0"/>
              </a:rPr>
              <a:t>Now </a:t>
            </a:r>
            <a:r>
              <a:rPr lang="en-US" dirty="0">
                <a:latin typeface="Corbel" panose="020B0503020204020204" pitchFamily="34" charset="0"/>
              </a:rPr>
              <a:t>what? HOT? WARM? COOL?</a:t>
            </a:r>
          </a:p>
          <a:p>
            <a:r>
              <a:rPr lang="en-US" dirty="0">
                <a:latin typeface="Corbel" panose="020B0503020204020204" pitchFamily="34" charset="0"/>
              </a:rPr>
              <a:t> </a:t>
            </a:r>
          </a:p>
          <a:p>
            <a:r>
              <a:rPr lang="en-US" i="1" dirty="0">
                <a:latin typeface="Corbel" panose="020B0503020204020204" pitchFamily="34" charset="0"/>
              </a:rPr>
              <a:t>Trainer’s note: Use mouse or keyboard arrow to reveal answers on the slide.</a:t>
            </a:r>
            <a:r>
              <a:rPr lang="en-US" dirty="0">
                <a:latin typeface="Corbel" panose="020B0503020204020204" pitchFamily="34" charset="0"/>
              </a:rPr>
              <a:t>  </a:t>
            </a:r>
          </a:p>
          <a:p>
            <a:endParaRPr lang="en-US" altLang="en-US" dirty="0">
              <a:latin typeface="Corbel" panose="020B0503020204020204" pitchFamily="34" charset="0"/>
            </a:endParaRPr>
          </a:p>
          <a:p>
            <a:r>
              <a:rPr lang="en-US" dirty="0">
                <a:latin typeface="Corbel" panose="020B0503020204020204" pitchFamily="34" charset="0"/>
              </a:rPr>
              <a:t>Remember that mental health issues were not mentioned at all in the current report. Our only basis for having the caregiver mental health item WARM to start with was prior history, and we are seeing no indication of current mental health issues. Why is it still COOL and not NO at this point? </a:t>
            </a:r>
            <a:r>
              <a:rPr lang="en-US" i="1" dirty="0">
                <a:latin typeface="Corbel" panose="020B0503020204020204" pitchFamily="34" charset="0"/>
              </a:rPr>
              <a:t>(Answer: We are only going on observation. In your interview with mom, mental health still warrants at least a general inquiry before you rule it out as a safety threat.)</a:t>
            </a:r>
          </a:p>
          <a:p>
            <a:endParaRPr lang="en-US" altLang="en-US" i="1" dirty="0">
              <a:latin typeface="Corbel" panose="020B0503020204020204" pitchFamily="34" charset="0"/>
            </a:endParaRPr>
          </a:p>
          <a:p>
            <a:pPr defTabSz="904159">
              <a:defRPr/>
            </a:pPr>
            <a:r>
              <a:rPr lang="en-US" altLang="en-US" dirty="0">
                <a:latin typeface="Corbel" panose="020B0503020204020204" pitchFamily="34" charset="0"/>
              </a:rPr>
              <a:t>We have not yet decided that the caregiver mental health item is not a safety threat. But our priorities should shift. We have not concluded that there is no mental health issue, but simply that it is not the most pressing area of inquiry RIGHT NOW. </a:t>
            </a:r>
          </a:p>
          <a:p>
            <a:endParaRPr lang="en-US" altLang="en-US" dirty="0">
              <a:latin typeface="Corbel" panose="020B0503020204020204" pitchFamily="34" charset="0"/>
            </a:endParaRPr>
          </a:p>
        </p:txBody>
      </p:sp>
    </p:spTree>
    <p:extLst>
      <p:ext uri="{BB962C8B-B14F-4D97-AF65-F5344CB8AC3E}">
        <p14:creationId xmlns:p14="http://schemas.microsoft.com/office/powerpoint/2010/main" val="18597383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orbel" panose="020B0503020204020204" pitchFamily="34" charset="0"/>
              </a:rPr>
              <a:t>Finally, </a:t>
            </a:r>
            <a:r>
              <a:rPr lang="en-US" dirty="0">
                <a:latin typeface="Corbel" panose="020B0503020204020204" pitchFamily="34" charset="0"/>
              </a:rPr>
              <a:t>what now? HOT? WARM? COOL?</a:t>
            </a:r>
          </a:p>
          <a:p>
            <a:r>
              <a:rPr lang="en-US" dirty="0">
                <a:latin typeface="Corbel" panose="020B0503020204020204" pitchFamily="34" charset="0"/>
              </a:rPr>
              <a:t> </a:t>
            </a:r>
          </a:p>
          <a:p>
            <a:r>
              <a:rPr lang="en-US" i="1" dirty="0">
                <a:latin typeface="Corbel" panose="020B0503020204020204" pitchFamily="34" charset="0"/>
              </a:rPr>
              <a:t>Trainer’s note: Use mouse or keyboard arrow to reveal answers on the slide.</a:t>
            </a:r>
            <a:r>
              <a:rPr lang="en-US" dirty="0">
                <a:latin typeface="Corbel" panose="020B0503020204020204" pitchFamily="34" charset="0"/>
              </a:rPr>
              <a:t>  </a:t>
            </a:r>
          </a:p>
          <a:p>
            <a:r>
              <a:rPr lang="en-US" dirty="0">
                <a:latin typeface="Corbel" panose="020B0503020204020204" pitchFamily="34" charset="0"/>
              </a:rPr>
              <a:t> </a:t>
            </a:r>
          </a:p>
          <a:p>
            <a:r>
              <a:rPr lang="en-US" dirty="0">
                <a:latin typeface="Corbel" panose="020B0503020204020204" pitchFamily="34" charset="0"/>
              </a:rPr>
              <a:t>What else could these observations mean? </a:t>
            </a:r>
            <a:r>
              <a:rPr lang="en-US" i="1" dirty="0">
                <a:latin typeface="Corbel" panose="020B0503020204020204" pitchFamily="34" charset="0"/>
              </a:rPr>
              <a:t>(Answers: Mom could have been moving furniture, been hit by her drug dealer, etc.)</a:t>
            </a:r>
            <a:r>
              <a:rPr lang="en-US" dirty="0">
                <a:latin typeface="Corbel" panose="020B0503020204020204" pitchFamily="34" charset="0"/>
              </a:rPr>
              <a:t> We should have an index of suspicion for domestic violence when we see these things, but we can’t conclude that there IS domestic violence, let alone that it reaches a safety threat threshold at this time.  </a:t>
            </a:r>
          </a:p>
          <a:p>
            <a:r>
              <a:rPr lang="en-US" dirty="0">
                <a:latin typeface="Corbel" panose="020B0503020204020204" pitchFamily="34" charset="0"/>
              </a:rPr>
              <a:t> </a:t>
            </a:r>
          </a:p>
          <a:p>
            <a:r>
              <a:rPr lang="en-US" i="1" dirty="0">
                <a:latin typeface="Corbel" panose="020B0503020204020204" pitchFamily="34" charset="0"/>
              </a:rPr>
              <a:t>Trainer’s note: Ask participants what kind of observations or spontaneous statements would result in a HOT domestic violence item.</a:t>
            </a:r>
            <a:r>
              <a:rPr lang="en-US" dirty="0">
                <a:latin typeface="Corbel" panose="020B0503020204020204" pitchFamily="34" charset="0"/>
              </a:rPr>
              <a:t> </a:t>
            </a:r>
            <a:r>
              <a:rPr lang="en-US" i="1" dirty="0">
                <a:latin typeface="Corbel" panose="020B0503020204020204" pitchFamily="34" charset="0"/>
              </a:rPr>
              <a:t>(Possible answer: Child says daddy hurt mommy last night.) Follow up by asking why that would not be a YES. Some things the class mentions might be sufficient to rate a YES. Compare their answers to the definition and the amount of evidence. In this example, we’d want some verification and would need to know how domestic violence poses a safety threat to the child.)  </a:t>
            </a:r>
          </a:p>
          <a:p>
            <a:endParaRPr lang="en-US" i="1" dirty="0">
              <a:latin typeface="Corbel" panose="020B0503020204020204" pitchFamily="34" charset="0"/>
            </a:endParaRPr>
          </a:p>
          <a:p>
            <a:pPr defTabSz="904159">
              <a:defRPr/>
            </a:pPr>
            <a:r>
              <a:rPr lang="en-US" altLang="en-US" dirty="0">
                <a:latin typeface="Corbel" panose="020B0503020204020204" pitchFamily="34" charset="0"/>
              </a:rPr>
              <a:t>We have not decided that domestic violence exists, let alone that it creates a safety threat. But our observations include some indicators that we will want to pursue before we leave.</a:t>
            </a:r>
          </a:p>
        </p:txBody>
      </p:sp>
    </p:spTree>
    <p:extLst>
      <p:ext uri="{BB962C8B-B14F-4D97-AF65-F5344CB8AC3E}">
        <p14:creationId xmlns:p14="http://schemas.microsoft.com/office/powerpoint/2010/main" val="2890047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xfrm>
            <a:off x="701040" y="4473893"/>
            <a:ext cx="5608320" cy="42795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04159">
              <a:spcBef>
                <a:spcPct val="0"/>
              </a:spcBef>
              <a:spcAft>
                <a:spcPct val="0"/>
              </a:spcAft>
              <a:buClr>
                <a:schemeClr val="tx1"/>
              </a:buClr>
              <a:defRPr/>
            </a:pPr>
            <a:r>
              <a:rPr lang="en-US" altLang="en-US" dirty="0">
                <a:latin typeface="Corbel" panose="020B0503020204020204" pitchFamily="34" charset="0"/>
              </a:rPr>
              <a:t>So </a:t>
            </a:r>
            <a:r>
              <a:rPr lang="en-US" dirty="0">
                <a:latin typeface="Corbel" panose="020B0503020204020204" pitchFamily="34" charset="0"/>
              </a:rPr>
              <a:t>in our example, we have shuffled the items around a bit in the first five minutes, and we are left with this triage order. L</a:t>
            </a:r>
            <a:r>
              <a:rPr lang="en-US" altLang="en-US" dirty="0">
                <a:latin typeface="Corbel" panose="020B0503020204020204" pitchFamily="34" charset="0"/>
              </a:rPr>
              <a:t>et’s outline the adjusted information-</a:t>
            </a:r>
            <a:r>
              <a:rPr lang="en-US" altLang="en-US" baseline="0" dirty="0">
                <a:latin typeface="Corbel" panose="020B0503020204020204" pitchFamily="34" charset="0"/>
              </a:rPr>
              <a:t>gathering priorities:</a:t>
            </a:r>
          </a:p>
          <a:p>
            <a:pPr eaLnBrk="1" hangingPunct="1">
              <a:spcBef>
                <a:spcPct val="0"/>
              </a:spcBef>
              <a:spcAft>
                <a:spcPct val="0"/>
              </a:spcAft>
              <a:buClr>
                <a:schemeClr val="tx1"/>
              </a:buClr>
            </a:pPr>
            <a:endParaRPr lang="en-US" altLang="en-US" baseline="0" dirty="0">
              <a:latin typeface="Corbel" panose="020B0503020204020204" pitchFamily="34" charset="0"/>
            </a:endParaRPr>
          </a:p>
          <a:p>
            <a:pPr eaLnBrk="1" hangingPunct="1">
              <a:spcBef>
                <a:spcPct val="0"/>
              </a:spcBef>
              <a:spcAft>
                <a:spcPct val="0"/>
              </a:spcAft>
              <a:buClr>
                <a:schemeClr val="tx1"/>
              </a:buClr>
            </a:pPr>
            <a:r>
              <a:rPr lang="en-US" altLang="en-US" b="1" dirty="0">
                <a:latin typeface="Corbel" panose="020B0503020204020204" pitchFamily="34" charset="0"/>
              </a:rPr>
              <a:t>Hot:    </a:t>
            </a:r>
            <a:r>
              <a:rPr lang="en-US" altLang="en-US" b="1" baseline="0" dirty="0">
                <a:latin typeface="Corbel" panose="020B0503020204020204" pitchFamily="34" charset="0"/>
              </a:rPr>
              <a:t> </a:t>
            </a:r>
            <a:endParaRPr lang="en-US" altLang="en-US" b="1" baseline="0" dirty="0" smtClean="0">
              <a:latin typeface="Corbel" panose="020B0503020204020204" pitchFamily="34" charset="0"/>
            </a:endParaRPr>
          </a:p>
          <a:p>
            <a:pPr eaLnBrk="1" hangingPunct="1">
              <a:spcBef>
                <a:spcPct val="0"/>
              </a:spcBef>
              <a:spcAft>
                <a:spcPct val="0"/>
              </a:spcAft>
              <a:buClr>
                <a:schemeClr val="tx1"/>
              </a:buClr>
            </a:pPr>
            <a:r>
              <a:rPr lang="en-US" altLang="en-US" dirty="0" smtClean="0">
                <a:latin typeface="Corbel" panose="020B0503020204020204" pitchFamily="34" charset="0"/>
              </a:rPr>
              <a:t>Inadequate </a:t>
            </a:r>
            <a:r>
              <a:rPr lang="en-US" altLang="en-US" dirty="0">
                <a:latin typeface="Corbel" panose="020B0503020204020204" pitchFamily="34" charset="0"/>
              </a:rPr>
              <a:t>supervision</a:t>
            </a:r>
          </a:p>
          <a:p>
            <a:pPr lvl="1" indent="-457200" eaLnBrk="1" hangingPunct="1">
              <a:spcBef>
                <a:spcPct val="0"/>
              </a:spcBef>
              <a:spcAft>
                <a:spcPct val="0"/>
              </a:spcAft>
              <a:buClr>
                <a:schemeClr val="tx1"/>
              </a:buClr>
              <a:buFont typeface="Corbel" panose="020B0503020204020204" pitchFamily="34" charset="0"/>
              <a:buChar char="•"/>
            </a:pPr>
            <a:r>
              <a:rPr lang="en-US" altLang="en-US" i="1" dirty="0" smtClean="0">
                <a:latin typeface="Corbel" panose="020B0503020204020204" pitchFamily="34" charset="0"/>
              </a:rPr>
              <a:t>Does </a:t>
            </a:r>
            <a:r>
              <a:rPr lang="en-US" altLang="en-US" i="1" dirty="0">
                <a:latin typeface="Corbel" panose="020B0503020204020204" pitchFamily="34" charset="0"/>
              </a:rPr>
              <a:t>it occur? Is it likely to occur soon?</a:t>
            </a:r>
          </a:p>
          <a:p>
            <a:pPr eaLnBrk="1" hangingPunct="1">
              <a:spcBef>
                <a:spcPct val="0"/>
              </a:spcBef>
              <a:spcAft>
                <a:spcPct val="0"/>
              </a:spcAft>
              <a:buClr>
                <a:schemeClr val="tx1"/>
              </a:buClr>
            </a:pPr>
            <a:endParaRPr lang="en-US" altLang="en-US" dirty="0">
              <a:latin typeface="Corbel" panose="020B0503020204020204" pitchFamily="34" charset="0"/>
            </a:endParaRPr>
          </a:p>
          <a:p>
            <a:pPr marL="457200" indent="-457200">
              <a:defRPr/>
            </a:pPr>
            <a:r>
              <a:rPr lang="en-US" altLang="en-US" b="1" dirty="0">
                <a:latin typeface="Corbel" panose="020B0503020204020204" pitchFamily="34" charset="0"/>
              </a:rPr>
              <a:t>Warm: </a:t>
            </a:r>
            <a:endParaRPr lang="en-US" altLang="en-US" b="1" dirty="0" smtClean="0">
              <a:latin typeface="Corbel" panose="020B0503020204020204" pitchFamily="34" charset="0"/>
            </a:endParaRPr>
          </a:p>
          <a:p>
            <a:pPr marL="457200" indent="-457200">
              <a:defRPr/>
            </a:pPr>
            <a:r>
              <a:rPr lang="en-US" dirty="0" smtClean="0">
                <a:latin typeface="Corbel" panose="020B0503020204020204" pitchFamily="34" charset="0"/>
              </a:rPr>
              <a:t>Substance </a:t>
            </a:r>
            <a:r>
              <a:rPr lang="en-US" dirty="0">
                <a:latin typeface="Corbel" panose="020B0503020204020204" pitchFamily="34" charset="0"/>
              </a:rPr>
              <a:t>use</a:t>
            </a:r>
          </a:p>
          <a:p>
            <a:pPr lvl="1" indent="-450850">
              <a:buFont typeface="Corbel" panose="020B0503020204020204" pitchFamily="34" charset="0"/>
              <a:buChar char="•"/>
              <a:defRPr/>
            </a:pPr>
            <a:r>
              <a:rPr lang="en-US" i="1" dirty="0">
                <a:latin typeface="Corbel" panose="020B0503020204020204" pitchFamily="34" charset="0"/>
              </a:rPr>
              <a:t>Is mom still using? If so, how does it affect her parenting?</a:t>
            </a:r>
          </a:p>
          <a:p>
            <a:pPr>
              <a:defRPr/>
            </a:pPr>
            <a:r>
              <a:rPr lang="en-US" dirty="0">
                <a:latin typeface="Corbel" panose="020B0503020204020204" pitchFamily="34" charset="0"/>
              </a:rPr>
              <a:t>            </a:t>
            </a:r>
            <a:endParaRPr lang="en-US" dirty="0" smtClean="0">
              <a:latin typeface="Corbel" panose="020B0503020204020204" pitchFamily="34" charset="0"/>
            </a:endParaRPr>
          </a:p>
          <a:p>
            <a:pPr>
              <a:defRPr/>
            </a:pPr>
            <a:r>
              <a:rPr lang="en-US" dirty="0" smtClean="0">
                <a:latin typeface="Corbel" panose="020B0503020204020204" pitchFamily="34" charset="0"/>
              </a:rPr>
              <a:t>Domestic </a:t>
            </a:r>
            <a:r>
              <a:rPr lang="en-US" dirty="0">
                <a:latin typeface="Corbel" panose="020B0503020204020204" pitchFamily="34" charset="0"/>
              </a:rPr>
              <a:t>violence</a:t>
            </a:r>
          </a:p>
          <a:p>
            <a:pPr lvl="1" indent="-450850">
              <a:buFont typeface="Corbel" panose="020B0503020204020204" pitchFamily="34" charset="0"/>
              <a:buChar char="•"/>
              <a:defRPr/>
            </a:pPr>
            <a:r>
              <a:rPr lang="en-US" i="1" dirty="0">
                <a:latin typeface="Corbel" panose="020B0503020204020204" pitchFamily="34" charset="0"/>
              </a:rPr>
              <a:t>What caused the hole in the wall? What caused mom’s bruise? Does the boyfriend pose a danger?</a:t>
            </a:r>
          </a:p>
          <a:p>
            <a:pPr eaLnBrk="1" hangingPunct="1">
              <a:spcBef>
                <a:spcPct val="0"/>
              </a:spcBef>
              <a:spcAft>
                <a:spcPct val="0"/>
              </a:spcAft>
              <a:buClr>
                <a:schemeClr val="tx1"/>
              </a:buClr>
            </a:pPr>
            <a:endParaRPr lang="en-US" altLang="en-US" dirty="0">
              <a:latin typeface="Corbel" panose="020B0503020204020204" pitchFamily="34" charset="0"/>
            </a:endParaRPr>
          </a:p>
          <a:p>
            <a:pPr>
              <a:defRPr/>
            </a:pPr>
            <a:r>
              <a:rPr lang="en-US" b="1" dirty="0">
                <a:latin typeface="Corbel" panose="020B0503020204020204" pitchFamily="34" charset="0"/>
              </a:rPr>
              <a:t>Cool:   </a:t>
            </a:r>
            <a:endParaRPr lang="en-US" b="1" dirty="0" smtClean="0">
              <a:latin typeface="Corbel" panose="020B0503020204020204" pitchFamily="34" charset="0"/>
            </a:endParaRPr>
          </a:p>
          <a:p>
            <a:pPr>
              <a:defRPr/>
            </a:pPr>
            <a:r>
              <a:rPr lang="en-US" dirty="0" smtClean="0">
                <a:latin typeface="Corbel" panose="020B0503020204020204" pitchFamily="34" charset="0"/>
              </a:rPr>
              <a:t>Mental </a:t>
            </a:r>
            <a:r>
              <a:rPr lang="en-US" dirty="0">
                <a:latin typeface="Corbel" panose="020B0503020204020204" pitchFamily="34" charset="0"/>
              </a:rPr>
              <a:t>health</a:t>
            </a:r>
          </a:p>
          <a:p>
            <a:pPr lvl="1" indent="-450850">
              <a:buFont typeface="Corbel" panose="020B0503020204020204" pitchFamily="34" charset="0"/>
              <a:buChar char="•"/>
              <a:defRPr/>
            </a:pPr>
            <a:r>
              <a:rPr lang="en-US" i="1" dirty="0">
                <a:latin typeface="Corbel" panose="020B0503020204020204" pitchFamily="34" charset="0"/>
              </a:rPr>
              <a:t>Is mom’s bipolar disorder under control? </a:t>
            </a:r>
          </a:p>
          <a:p>
            <a:pPr marL="904159" lvl="1" indent="-452079">
              <a:buFont typeface="Calibri" pitchFamily="34" charset="0"/>
              <a:buChar char="»"/>
              <a:defRPr/>
            </a:pPr>
            <a:endParaRPr lang="en-US" dirty="0">
              <a:latin typeface="Corbel" panose="020B0503020204020204" pitchFamily="34" charset="0"/>
            </a:endParaRPr>
          </a:p>
          <a:p>
            <a:pPr>
              <a:defRPr/>
            </a:pPr>
            <a:r>
              <a:rPr lang="en-US" dirty="0">
                <a:latin typeface="Corbel" panose="020B0503020204020204" pitchFamily="34" charset="0"/>
              </a:rPr>
              <a:t>All others</a:t>
            </a:r>
          </a:p>
          <a:p>
            <a:pPr lvl="1" indent="-450850">
              <a:buFont typeface="Corbel" panose="020B0503020204020204" pitchFamily="34" charset="0"/>
              <a:buChar char="•"/>
              <a:defRPr/>
            </a:pPr>
            <a:r>
              <a:rPr lang="en-US" i="1" dirty="0">
                <a:latin typeface="Corbel" panose="020B0503020204020204" pitchFamily="34" charset="0"/>
              </a:rPr>
              <a:t>Listen and observe; ask general questions.</a:t>
            </a:r>
          </a:p>
        </p:txBody>
      </p:sp>
    </p:spTree>
    <p:extLst>
      <p:ext uri="{BB962C8B-B14F-4D97-AF65-F5344CB8AC3E}">
        <p14:creationId xmlns:p14="http://schemas.microsoft.com/office/powerpoint/2010/main" val="556121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5479732"/>
          </a:xfrm>
        </p:spPr>
        <p:txBody>
          <a:bodyPr/>
          <a:lstStyle/>
          <a:p>
            <a:r>
              <a:rPr lang="en-CA" dirty="0">
                <a:latin typeface="Corbel" panose="020B0503020204020204" pitchFamily="34" charset="0"/>
              </a:rPr>
              <a:t>When</a:t>
            </a:r>
            <a:r>
              <a:rPr lang="en-CA" baseline="0" dirty="0">
                <a:latin typeface="Corbel" panose="020B0503020204020204" pitchFamily="34" charset="0"/>
              </a:rPr>
              <a:t> you know </a:t>
            </a:r>
            <a:r>
              <a:rPr lang="en-US" dirty="0">
                <a:latin typeface="Corbel" panose="020B0503020204020204" pitchFamily="34" charset="0"/>
              </a:rPr>
              <a:t>the order of priorities in exploring safety with a particular family before you knock on the door, and if you can adjust as you go, it can really help you focus on the most critical information first. This session is not about getting into interviewing style or family engagement approaches. These are important and are covered more completely in other trainings.  This</a:t>
            </a:r>
            <a:r>
              <a:rPr lang="en-US" baseline="0" dirty="0">
                <a:latin typeface="Corbel" panose="020B0503020204020204" pitchFamily="34" charset="0"/>
              </a:rPr>
              <a:t> session is about learning strategies for calibrating your information-gathering and interview processes, to focus them on the areas mostly likely to present a safety threat.</a:t>
            </a:r>
            <a:endParaRPr lang="en-US" dirty="0">
              <a:latin typeface="Corbel" panose="020B0503020204020204" pitchFamily="34" charset="0"/>
            </a:endParaRPr>
          </a:p>
          <a:p>
            <a:endParaRPr lang="en-US" dirty="0">
              <a:latin typeface="Corbel" panose="020B0503020204020204" pitchFamily="34" charset="0"/>
            </a:endParaRPr>
          </a:p>
          <a:p>
            <a:r>
              <a:rPr lang="en-US" dirty="0">
                <a:latin typeface="Corbel" panose="020B0503020204020204" pitchFamily="34" charset="0"/>
              </a:rPr>
              <a:t>To put our safety assessment interviewing structure into context, let’s notice that every interview will fall somewhere on the continuum of questions—from open-ended to specific and finely tuned. There are good reasons to try to start with general conversation and open-ended questions. This is a good approach for</a:t>
            </a:r>
            <a:r>
              <a:rPr lang="en-US" baseline="0" dirty="0">
                <a:latin typeface="Corbel" panose="020B0503020204020204" pitchFamily="34" charset="0"/>
              </a:rPr>
              <a:t> building</a:t>
            </a:r>
            <a:r>
              <a:rPr lang="en-US" dirty="0">
                <a:latin typeface="Corbel" panose="020B0503020204020204" pitchFamily="34" charset="0"/>
              </a:rPr>
              <a:t> rapport because it lets the family know you are interested in knowing both the positive and negative, lets you get a sense of what is important to the family, and more. </a:t>
            </a:r>
          </a:p>
          <a:p>
            <a:endParaRPr lang="en-US" dirty="0">
              <a:latin typeface="Corbel" panose="020B0503020204020204" pitchFamily="34" charset="0"/>
            </a:endParaRPr>
          </a:p>
          <a:p>
            <a:r>
              <a:rPr lang="en-US" dirty="0">
                <a:latin typeface="Corbel" panose="020B0503020204020204" pitchFamily="34" charset="0"/>
              </a:rPr>
              <a:t>The fact that the SDM system begins with a safety assessment doesn’t preclude this open, general approach. You have to discern, however, using good judgment, when you need to be at the other end of this continuum. You need to focus quickly and directly on safety threats when necessary. Having HOT items would be a good time to be more focused on safety threats.  </a:t>
            </a:r>
          </a:p>
          <a:p>
            <a:r>
              <a:rPr lang="en-US" dirty="0">
                <a:latin typeface="Corbel" panose="020B0503020204020204" pitchFamily="34" charset="0"/>
              </a:rPr>
              <a:t> </a:t>
            </a:r>
          </a:p>
          <a:p>
            <a:r>
              <a:rPr lang="en-US" i="1" dirty="0">
                <a:latin typeface="Corbel" panose="020B0503020204020204" pitchFamily="34" charset="0"/>
              </a:rPr>
              <a:t>Trainer’s note: Our focus on being open-ended does not begin literally from the moment we knock on the door. We will begin the contact by respectfully explaining why we are there (i.e., the allegation) and what we hope to accomplish during the visit. Open-ended questions can begin as we start to investigate possible safety threats.</a:t>
            </a:r>
            <a:endParaRPr lang="en-US" dirty="0">
              <a:latin typeface="Corbel" panose="020B0503020204020204" pitchFamily="34" charset="0"/>
            </a:endParaRPr>
          </a:p>
        </p:txBody>
      </p:sp>
    </p:spTree>
    <p:extLst>
      <p:ext uri="{BB962C8B-B14F-4D97-AF65-F5344CB8AC3E}">
        <p14:creationId xmlns:p14="http://schemas.microsoft.com/office/powerpoint/2010/main" val="1102416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orbel" panose="020B0503020204020204" pitchFamily="34" charset="0"/>
              </a:rPr>
              <a:t>Please look at your case example handout for Exercise #2. You will see referral information. Based on the referral information, which items will be HOT, WARM, and COOL? </a:t>
            </a:r>
          </a:p>
          <a:p>
            <a:endParaRPr lang="en-US" dirty="0">
              <a:latin typeface="Corbel" panose="020B0503020204020204" pitchFamily="34" charset="0"/>
            </a:endParaRPr>
          </a:p>
          <a:p>
            <a:r>
              <a:rPr lang="en-US" dirty="0">
                <a:latin typeface="Corbel" panose="020B0503020204020204" pitchFamily="34" charset="0"/>
              </a:rPr>
              <a:t>After each “scene,” you will get new information and can adjust which items are HOT, WARM, and COOL. You may have enough information to rate some items YES or NO as you go along. By the end, make sure you have completed the safety threats by answering all items YES or NO.  </a:t>
            </a:r>
          </a:p>
          <a:p>
            <a:r>
              <a:rPr lang="en-US" dirty="0">
                <a:latin typeface="Corbel" panose="020B0503020204020204" pitchFamily="34" charset="0"/>
              </a:rPr>
              <a:t> </a:t>
            </a:r>
          </a:p>
          <a:p>
            <a:r>
              <a:rPr lang="en-US" i="1" dirty="0">
                <a:latin typeface="Corbel" panose="020B0503020204020204" pitchFamily="34" charset="0"/>
              </a:rPr>
              <a:t>Trainer’s note: Allow time for participants to complete the activity, then process. If time is short, discuss only</a:t>
            </a:r>
            <a:r>
              <a:rPr lang="en-US" i="1" baseline="0" dirty="0">
                <a:latin typeface="Corbel" panose="020B0503020204020204" pitchFamily="34" charset="0"/>
              </a:rPr>
              <a:t> the </a:t>
            </a:r>
            <a:r>
              <a:rPr lang="en-US" i="1" dirty="0">
                <a:latin typeface="Corbel" panose="020B0503020204020204" pitchFamily="34" charset="0"/>
              </a:rPr>
              <a:t>final safety items.  </a:t>
            </a:r>
            <a:endParaRPr lang="en-US" dirty="0">
              <a:latin typeface="Corbel" panose="020B0503020204020204" pitchFamily="34" charset="0"/>
            </a:endParaRPr>
          </a:p>
          <a:p>
            <a:r>
              <a:rPr lang="en-US" i="1" dirty="0">
                <a:latin typeface="Corbel" panose="020B0503020204020204" pitchFamily="34" charset="0"/>
              </a:rPr>
              <a:t> </a:t>
            </a:r>
            <a:endParaRPr lang="en-US" dirty="0">
              <a:latin typeface="Corbel" panose="020B0503020204020204" pitchFamily="34" charset="0"/>
            </a:endParaRPr>
          </a:p>
          <a:p>
            <a:r>
              <a:rPr lang="en-US" i="1" dirty="0">
                <a:latin typeface="Corbel" panose="020B0503020204020204" pitchFamily="34" charset="0"/>
              </a:rPr>
              <a:t>Answers: See answer key in your Trainer Guide.</a:t>
            </a:r>
            <a:endParaRPr lang="en-US" dirty="0">
              <a:latin typeface="Corbel" panose="020B0503020204020204" pitchFamily="34" charset="0"/>
            </a:endParaRPr>
          </a:p>
        </p:txBody>
      </p:sp>
    </p:spTree>
    <p:extLst>
      <p:ext uri="{BB962C8B-B14F-4D97-AF65-F5344CB8AC3E}">
        <p14:creationId xmlns:p14="http://schemas.microsoft.com/office/powerpoint/2010/main" val="40695001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5336857"/>
          </a:xfrm>
        </p:spPr>
        <p:txBody>
          <a:bodyPr/>
          <a:lstStyle/>
          <a:p>
            <a:r>
              <a:rPr lang="en-CA" dirty="0">
                <a:latin typeface="Corbel" panose="020B0503020204020204" pitchFamily="34" charset="0"/>
              </a:rPr>
              <a:t>One key component of collaborating with families in the processes of gathering information, making decisions,</a:t>
            </a:r>
            <a:r>
              <a:rPr lang="en-CA" baseline="0" dirty="0">
                <a:latin typeface="Corbel" panose="020B0503020204020204" pitchFamily="34" charset="0"/>
              </a:rPr>
              <a:t> and planning for safety is taking the time to offer a transparent explanation of the purpose, procedures, and results of the assessment process we call the “safety assessment.”</a:t>
            </a:r>
          </a:p>
          <a:p>
            <a:endParaRPr lang="en-CA" baseline="0" dirty="0">
              <a:latin typeface="Corbel" panose="020B0503020204020204" pitchFamily="34" charset="0"/>
            </a:endParaRPr>
          </a:p>
          <a:p>
            <a:r>
              <a:rPr lang="en-US" dirty="0">
                <a:latin typeface="Corbel" panose="020B0503020204020204" pitchFamily="34" charset="0"/>
              </a:rPr>
              <a:t>Explain to the family that having a structured safety assessment process helps in these situations, among others:</a:t>
            </a:r>
          </a:p>
          <a:p>
            <a:r>
              <a:rPr lang="en-US" dirty="0">
                <a:latin typeface="Corbel" panose="020B0503020204020204" pitchFamily="34" charset="0"/>
              </a:rPr>
              <a:t> </a:t>
            </a:r>
          </a:p>
          <a:p>
            <a:pPr marL="457200" lvl="0" indent="-457200">
              <a:buFont typeface="Arial" panose="020B0604020202020204" pitchFamily="34" charset="0"/>
              <a:buChar char="•"/>
            </a:pPr>
            <a:r>
              <a:rPr lang="en-US" dirty="0">
                <a:latin typeface="Corbel" panose="020B0503020204020204" pitchFamily="34" charset="0"/>
              </a:rPr>
              <a:t>When thinking about immediate and severe conditions that commonly place a child in danger within his/her own home</a:t>
            </a:r>
            <a:r>
              <a:rPr lang="en-US" dirty="0" smtClean="0">
                <a:latin typeface="Corbel" panose="020B0503020204020204" pitchFamily="34" charset="0"/>
              </a:rPr>
              <a:t>.</a:t>
            </a:r>
          </a:p>
          <a:p>
            <a:pPr marL="457200" lvl="0" indent="-457200">
              <a:buFont typeface="Arial" panose="020B0604020202020204" pitchFamily="34" charset="0"/>
              <a:buChar char="•"/>
            </a:pPr>
            <a:endParaRPr lang="en-US" dirty="0">
              <a:latin typeface="Corbel" panose="020B0503020204020204" pitchFamily="34" charset="0"/>
            </a:endParaRPr>
          </a:p>
          <a:p>
            <a:pPr marL="457200" lvl="0" indent="-457200">
              <a:buFont typeface="Arial" panose="020B0604020202020204" pitchFamily="34" charset="0"/>
              <a:buChar char="•"/>
            </a:pPr>
            <a:r>
              <a:rPr lang="en-US" dirty="0">
                <a:latin typeface="Corbel" panose="020B0503020204020204" pitchFamily="34" charset="0"/>
              </a:rPr>
              <a:t>When identifying a caregiver’s actions, resources, and relationships, and using all of these to develop a plan that builds </a:t>
            </a:r>
            <a:br>
              <a:rPr lang="en-US" dirty="0">
                <a:latin typeface="Corbel" panose="020B0503020204020204" pitchFamily="34" charset="0"/>
              </a:rPr>
            </a:br>
            <a:r>
              <a:rPr lang="en-US" dirty="0">
                <a:latin typeface="Corbel" panose="020B0503020204020204" pitchFamily="34" charset="0"/>
              </a:rPr>
              <a:t> immediate safety for a child</a:t>
            </a:r>
            <a:r>
              <a:rPr lang="en-US" dirty="0" smtClean="0">
                <a:latin typeface="Corbel" panose="020B0503020204020204" pitchFamily="34" charset="0"/>
              </a:rPr>
              <a:t>.</a:t>
            </a:r>
          </a:p>
          <a:p>
            <a:pPr marL="457200" lvl="0" indent="-457200">
              <a:buFont typeface="Arial" panose="020B0604020202020204" pitchFamily="34" charset="0"/>
              <a:buChar char="•"/>
            </a:pPr>
            <a:endParaRPr lang="en-US" dirty="0">
              <a:latin typeface="Corbel" panose="020B0503020204020204" pitchFamily="34" charset="0"/>
            </a:endParaRPr>
          </a:p>
          <a:p>
            <a:pPr marL="457200" lvl="0" indent="-457200">
              <a:buFont typeface="Arial" panose="020B0604020202020204" pitchFamily="34" charset="0"/>
              <a:buChar char="•"/>
            </a:pPr>
            <a:r>
              <a:rPr lang="en-US" dirty="0">
                <a:latin typeface="Corbel" panose="020B0503020204020204" pitchFamily="34" charset="0"/>
              </a:rPr>
              <a:t>When determining whether there is a need for protective placement.</a:t>
            </a:r>
          </a:p>
          <a:p>
            <a:r>
              <a:rPr lang="en-US" dirty="0">
                <a:latin typeface="Corbel" panose="020B0503020204020204" pitchFamily="34" charset="0"/>
              </a:rPr>
              <a:t> </a:t>
            </a:r>
          </a:p>
          <a:p>
            <a:r>
              <a:rPr lang="en-US" dirty="0">
                <a:latin typeface="Corbel" panose="020B0503020204020204" pitchFamily="34" charset="0"/>
              </a:rPr>
              <a:t>The SDM safety assessment is based on agreed-upon thresholds and research about the impact of these conditions on children.</a:t>
            </a:r>
          </a:p>
          <a:p>
            <a:r>
              <a:rPr lang="en-US" dirty="0">
                <a:latin typeface="Corbel" panose="020B0503020204020204" pitchFamily="34" charset="0"/>
              </a:rPr>
              <a:t>It also:</a:t>
            </a:r>
          </a:p>
          <a:p>
            <a:endParaRPr lang="en-US" dirty="0">
              <a:latin typeface="Corbel" panose="020B0503020204020204" pitchFamily="34" charset="0"/>
            </a:endParaRPr>
          </a:p>
          <a:p>
            <a:pPr marL="457200" indent="-457200">
              <a:buFont typeface="Arial" panose="020B0604020202020204" pitchFamily="34" charset="0"/>
              <a:buChar char="•"/>
            </a:pPr>
            <a:r>
              <a:rPr lang="en-US" dirty="0">
                <a:latin typeface="Corbel" panose="020B0503020204020204" pitchFamily="34" charset="0"/>
              </a:rPr>
              <a:t>Helps</a:t>
            </a:r>
            <a:r>
              <a:rPr lang="en-US" baseline="0" dirty="0">
                <a:latin typeface="Corbel" panose="020B0503020204020204" pitchFamily="34" charset="0"/>
              </a:rPr>
              <a:t> workers </a:t>
            </a:r>
            <a:r>
              <a:rPr lang="en-US" dirty="0">
                <a:latin typeface="Corbel" panose="020B0503020204020204" pitchFamily="34" charset="0"/>
              </a:rPr>
              <a:t>consider the special vulnerabilities of young, disabled, or isolated children</a:t>
            </a:r>
            <a:r>
              <a:rPr lang="en-US" dirty="0" smtClean="0">
                <a:latin typeface="Corbel" panose="020B0503020204020204" pitchFamily="34" charset="0"/>
              </a:rPr>
              <a:t>.</a:t>
            </a:r>
          </a:p>
          <a:p>
            <a:pPr marL="457200" indent="-457200">
              <a:buFont typeface="Arial" panose="020B0604020202020204" pitchFamily="34" charset="0"/>
              <a:buChar char="•"/>
            </a:pPr>
            <a:endParaRPr lang="en-US" dirty="0">
              <a:latin typeface="Corbel" panose="020B0503020204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orbel" panose="020B0503020204020204" pitchFamily="34" charset="0"/>
              </a:rPr>
              <a:t>Describes caregiver behaviors and household conditions that would pose </a:t>
            </a:r>
            <a:r>
              <a:rPr lang="en-US" u="sng" dirty="0">
                <a:latin typeface="Corbel" panose="020B0503020204020204" pitchFamily="34" charset="0"/>
              </a:rPr>
              <a:t>severe</a:t>
            </a:r>
            <a:r>
              <a:rPr lang="en-US" dirty="0">
                <a:latin typeface="Corbel" panose="020B0503020204020204" pitchFamily="34" charset="0"/>
              </a:rPr>
              <a:t> and </a:t>
            </a:r>
            <a:r>
              <a:rPr lang="en-US" u="sng" dirty="0">
                <a:latin typeface="Corbel" panose="020B0503020204020204" pitchFamily="34" charset="0"/>
              </a:rPr>
              <a:t>immediate</a:t>
            </a:r>
            <a:r>
              <a:rPr lang="en-US" dirty="0">
                <a:latin typeface="Corbel" panose="020B0503020204020204" pitchFamily="34" charset="0"/>
              </a:rPr>
              <a:t> danger to a child</a:t>
            </a:r>
            <a:r>
              <a:rPr lang="en-US" dirty="0" smtClean="0">
                <a:latin typeface="Corbel" panose="020B0503020204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Corbel" panose="020B0503020204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orbel" panose="020B0503020204020204" pitchFamily="34" charset="0"/>
              </a:rPr>
              <a:t>Helps to identify caregiver behaviors and resources that can serve as immediate </a:t>
            </a:r>
            <a:r>
              <a:rPr lang="en-US" u="sng" dirty="0">
                <a:latin typeface="Corbel" panose="020B0503020204020204" pitchFamily="34" charset="0"/>
              </a:rPr>
              <a:t>protection</a:t>
            </a:r>
            <a:r>
              <a:rPr lang="en-US" dirty="0">
                <a:latin typeface="Corbel" panose="020B0503020204020204" pitchFamily="34" charset="0"/>
              </a:rPr>
              <a:t> for the child or help </a:t>
            </a:r>
            <a:r>
              <a:rPr lang="en-US" u="sng" dirty="0">
                <a:latin typeface="Corbel" panose="020B0503020204020204" pitchFamily="34" charset="0"/>
              </a:rPr>
              <a:t>control</a:t>
            </a:r>
            <a:r>
              <a:rPr lang="en-US" dirty="0">
                <a:latin typeface="Corbel" panose="020B0503020204020204" pitchFamily="34" charset="0"/>
              </a:rPr>
              <a:t> the danger.</a:t>
            </a:r>
          </a:p>
        </p:txBody>
      </p:sp>
    </p:spTree>
    <p:extLst>
      <p:ext uri="{BB962C8B-B14F-4D97-AF65-F5344CB8AC3E}">
        <p14:creationId xmlns:p14="http://schemas.microsoft.com/office/powerpoint/2010/main" val="14428919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xfrm>
            <a:off x="701040" y="4473893"/>
            <a:ext cx="5608320" cy="38128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Corbel" panose="020B0503020204020204" pitchFamily="34" charset="0"/>
              </a:rPr>
              <a:t>Link to end</a:t>
            </a:r>
          </a:p>
          <a:p>
            <a:endParaRPr lang="en-US" altLang="en-US" dirty="0" smtClean="0">
              <a:latin typeface="Corbel" panose="020B0503020204020204" pitchFamily="34" charset="0"/>
            </a:endParaRPr>
          </a:p>
          <a:p>
            <a:r>
              <a:rPr lang="en-US" altLang="en-US" dirty="0" smtClean="0">
                <a:latin typeface="Corbel" panose="020B0503020204020204" pitchFamily="34" charset="0"/>
              </a:rPr>
              <a:t>Now </a:t>
            </a:r>
            <a:r>
              <a:rPr lang="en-US" dirty="0">
                <a:latin typeface="Corbel" panose="020B0503020204020204" pitchFamily="34" charset="0"/>
              </a:rPr>
              <a:t>we’ve completed an initial safety assessment. Note that if you end up answering NO to all safety threats but had some HOT items, your narrative should reflect why you selected NO. You will also want to alert a downstream worker (a Family Maintenance or Family Reunification worker, or the next investigations worker who gets a referral on the family) that you had information about possible safety threats and that information either (1) was confirmed but fell just short of the threshold in the definition, or (2) would have met the definition, but you lacked evidence. If the case is opened, the ongoing caseworker should keep an eye out for new information that may result in confirmation of a safety threat.</a:t>
            </a:r>
          </a:p>
          <a:p>
            <a:r>
              <a:rPr lang="en-US" dirty="0">
                <a:latin typeface="Corbel" panose="020B0503020204020204" pitchFamily="34" charset="0"/>
              </a:rPr>
              <a:t> </a:t>
            </a:r>
          </a:p>
          <a:p>
            <a:r>
              <a:rPr lang="en-US" dirty="0">
                <a:latin typeface="Corbel" panose="020B0503020204020204" pitchFamily="34" charset="0"/>
              </a:rPr>
              <a:t>Most counties have done a very good job of getting initial safety assessments completed. But when safety changes, there is not always a safety review/update, and safety assessments are not always being done at case closure. One barrier may be confusion over how to treat changes in safety items over time. Today we’ll talk about four possible changes to safety threat items, and what you need to do in each circumstance.</a:t>
            </a:r>
          </a:p>
          <a:p>
            <a:r>
              <a:rPr lang="en-US" i="1" dirty="0">
                <a:latin typeface="Corbel" panose="020B0503020204020204" pitchFamily="34" charset="0"/>
              </a:rPr>
              <a:t> </a:t>
            </a:r>
            <a:endParaRPr lang="en-US" dirty="0">
              <a:latin typeface="Corbel" panose="020B0503020204020204" pitchFamily="34" charset="0"/>
            </a:endParaRPr>
          </a:p>
          <a:p>
            <a:r>
              <a:rPr lang="en-US" i="1" dirty="0">
                <a:latin typeface="Corbel" panose="020B0503020204020204" pitchFamily="34" charset="0"/>
              </a:rPr>
              <a:t>Trainer’s note: Refer participants to the Ruled Out, Resolved, Controlled, Or Discovered? table in their Participant Guide. Click on each hyperlink one at a time, starting with Ruled Out, then Resolved, then Controlled, then Discovered.</a:t>
            </a:r>
            <a:endParaRPr lang="en-US" dirty="0">
              <a:latin typeface="Corbel" panose="020B0503020204020204" pitchFamily="34" charset="0"/>
            </a:endParaRPr>
          </a:p>
        </p:txBody>
      </p:sp>
    </p:spTree>
    <p:extLst>
      <p:ext uri="{BB962C8B-B14F-4D97-AF65-F5344CB8AC3E}">
        <p14:creationId xmlns:p14="http://schemas.microsoft.com/office/powerpoint/2010/main" val="1620813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orbel" panose="020B0503020204020204" pitchFamily="34" charset="0"/>
              </a:rPr>
              <a:t>Let’s </a:t>
            </a:r>
            <a:r>
              <a:rPr lang="en-US" dirty="0">
                <a:latin typeface="Corbel" panose="020B0503020204020204" pitchFamily="34" charset="0"/>
              </a:rPr>
              <a:t>look at the paper version of the assessment together. Please look on page 34 of your P&amp;P manual.  </a:t>
            </a:r>
          </a:p>
          <a:p>
            <a:r>
              <a:rPr lang="en-US" dirty="0">
                <a:latin typeface="Corbel" panose="020B0503020204020204" pitchFamily="34" charset="0"/>
              </a:rPr>
              <a:t> </a:t>
            </a:r>
          </a:p>
          <a:p>
            <a:r>
              <a:rPr lang="en-US" dirty="0">
                <a:latin typeface="Corbel" panose="020B0503020204020204" pitchFamily="34" charset="0"/>
              </a:rPr>
              <a:t>Often we’re tempted to skip right past the header, but let’s stop and spend some time here. When we complete the header, we need to indicate whether this safety assessment is the “initial” assessment—which should be completed at the first face-to-face contact—or a “review/update” or “referral/case closing” assessment. Before the end of the day, we’ll learn more about conducting these subsequent safety assessments.</a:t>
            </a:r>
          </a:p>
          <a:p>
            <a:endParaRPr lang="en-US" dirty="0">
              <a:latin typeface="Corbel" panose="020B0503020204020204" pitchFamily="34" charset="0"/>
            </a:endParaRPr>
          </a:p>
          <a:p>
            <a:r>
              <a:rPr lang="en-US" dirty="0">
                <a:latin typeface="Corbel" panose="020B0503020204020204" pitchFamily="34" charset="0"/>
              </a:rPr>
              <a:t>You will also notice a question about whether either caregiver is Native American or a person with Indian ancestry. This is a prompt for practice at this crucial decision point. Since this decision point may result in protective placement of a child, inquiries required by law that are related to the Indian Child Welfare Act should begin with the safety assessment. This question is not about “entering data,” but about making sure this inquiry occurs as part of the process of assessing safety.</a:t>
            </a:r>
          </a:p>
          <a:p>
            <a:endParaRPr lang="en-US" dirty="0">
              <a:latin typeface="Corbel" panose="020B0503020204020204" pitchFamily="34" charset="0"/>
            </a:endParaRPr>
          </a:p>
          <a:p>
            <a:r>
              <a:rPr lang="en-US" dirty="0">
                <a:latin typeface="Corbel" panose="020B0503020204020204" pitchFamily="34" charset="0"/>
              </a:rPr>
              <a:t>It is important to remember that every SDM assessment should be completed on a household. You may be conducting a safety assessment on more than one household if the child or children reside in more than one household. Therefore, there is a field in the header that identifies the household’s name, as well as a check box to indicate whether there are allegations against one or more caregivers in this household. </a:t>
            </a:r>
          </a:p>
          <a:p>
            <a:endParaRPr lang="en-US" dirty="0">
              <a:latin typeface="Corbel" panose="020B0503020204020204" pitchFamily="34" charset="0"/>
            </a:endParaRPr>
          </a:p>
          <a:p>
            <a:r>
              <a:rPr lang="en-US" dirty="0">
                <a:latin typeface="Corbel" panose="020B0503020204020204" pitchFamily="34" charset="0"/>
              </a:rPr>
              <a:t>Finally, there is space in the header to record the name of every child residing in the household, whether or not he/she has been named as a victim in the referral.</a:t>
            </a:r>
          </a:p>
          <a:p>
            <a:r>
              <a:rPr lang="en-US" dirty="0">
                <a:latin typeface="Corbel" panose="020B0503020204020204" pitchFamily="34" charset="0"/>
              </a:rPr>
              <a:t> </a:t>
            </a:r>
          </a:p>
          <a:p>
            <a:r>
              <a:rPr lang="en-US" dirty="0">
                <a:latin typeface="Corbel" panose="020B0503020204020204" pitchFamily="34" charset="0"/>
              </a:rPr>
              <a:t>The first section after the header deals with child vulnerabilities. How is this used in the safety assessment? </a:t>
            </a:r>
            <a:r>
              <a:rPr lang="en-US" i="1" dirty="0">
                <a:latin typeface="Corbel" panose="020B0503020204020204" pitchFamily="34" charset="0"/>
              </a:rPr>
              <a:t>(Answer: Each item is considered based on the most vulnerable child. This helps remind us of a particular vulnerability.) </a:t>
            </a:r>
            <a:r>
              <a:rPr lang="en-US" dirty="0">
                <a:latin typeface="Corbel" panose="020B0503020204020204" pitchFamily="34" charset="0"/>
              </a:rPr>
              <a:t>Next are the safety threats. These are nine areas that every worker is responsible for examining on every visit. These are caregiver behaviors or home conditions that, if present, would create imminent danger of serious harm. On the assessment, you have only two options, either yes or no, for each one. Today we’ll talk about the process of getting to the yes or the no.  </a:t>
            </a:r>
          </a:p>
          <a:p>
            <a:r>
              <a:rPr lang="en-US" dirty="0">
                <a:latin typeface="Corbel" panose="020B0503020204020204" pitchFamily="34" charset="0"/>
              </a:rPr>
              <a:t> </a:t>
            </a:r>
          </a:p>
          <a:p>
            <a:r>
              <a:rPr lang="en-US" dirty="0">
                <a:latin typeface="Corbel" panose="020B0503020204020204" pitchFamily="34" charset="0"/>
              </a:rPr>
              <a:t>Item 10 is “other.” We know that not every possible safety threat will fit into the previous nine categories, and we trust your clinical judgment to identify a unique threat. Be sure that if you use “other,” it is something that doesn’t fit in an existing category, but is as imminent and serious as the things that are there.</a:t>
            </a:r>
          </a:p>
          <a:p>
            <a:endParaRPr lang="en-US" dirty="0">
              <a:latin typeface="Corbel" panose="020B0503020204020204" pitchFamily="34" charset="0"/>
            </a:endParaRPr>
          </a:p>
          <a:p>
            <a:r>
              <a:rPr lang="en-US" dirty="0">
                <a:latin typeface="Corbel" panose="020B0503020204020204" pitchFamily="34" charset="0"/>
              </a:rPr>
              <a:t>If no safety threats are identified in Section 1, then the safety assessment is complete and the safety decision is safe. If one or more safety threats have been identified, it is important to look for any underlying caregiver complicating behaviors or conditions that may make it more difficult to mitigate the safety threats with a safety plan. Caregiver complicating behaviors are not considered safety threats in and of themselves. These complicating behaviors or conditions, which are defined in your policy and procedures manual, include substance abuse, domestic violence, mental health concerns, developmental/cognitive impairment, and physical condition of the caregiver.</a:t>
            </a:r>
          </a:p>
          <a:p>
            <a:endParaRPr lang="en-US" dirty="0">
              <a:latin typeface="Corbel" panose="020B0503020204020204" pitchFamily="34" charset="0"/>
            </a:endParaRPr>
          </a:p>
          <a:p>
            <a:r>
              <a:rPr lang="en-US" dirty="0">
                <a:latin typeface="Corbel" panose="020B0503020204020204" pitchFamily="34" charset="0"/>
              </a:rPr>
              <a:t>If you identified at least one safety threat, your next task will be to determine whether you can work with the family to develop a safety plan. That task begins with identifying household and network protective actions and strengths the family already possesses. You have to get something to work immediately, so this is not about BUILDING capacity, it is about USING existing capacity. If you can’t identify actions of protection, you won’t be able to develop a safety plan. The work of determining whether existing capacities can be used to build a safety plan is the work we will discuss in the next module.  </a:t>
            </a:r>
          </a:p>
          <a:p>
            <a:endParaRPr lang="en-US" dirty="0">
              <a:latin typeface="Corbel" panose="020B0503020204020204" pitchFamily="34" charset="0"/>
            </a:endParaRPr>
          </a:p>
          <a:p>
            <a:r>
              <a:rPr lang="en-US" dirty="0">
                <a:latin typeface="Corbel" panose="020B0503020204020204" pitchFamily="34" charset="0"/>
              </a:rPr>
              <a:t>Finally, Section 3 allows you to consider in-home and placement interventions that might be put to immediate action to control the identified danger, and then recommends a safety decision of “safe with plan” or “unsafe.”</a:t>
            </a:r>
          </a:p>
          <a:p>
            <a:r>
              <a:rPr lang="en-US" dirty="0">
                <a:latin typeface="Corbel" panose="020B0503020204020204" pitchFamily="34" charset="0"/>
              </a:rPr>
              <a:t> </a:t>
            </a:r>
          </a:p>
          <a:p>
            <a:r>
              <a:rPr lang="en-US" dirty="0">
                <a:latin typeface="Corbel" panose="020B0503020204020204" pitchFamily="34" charset="0"/>
              </a:rPr>
              <a:t>After you have gone through these steps, the safety decision is automatically marked in WebSDM. This may feel as if the SDM system is making the decision for you, but all it is doing is reflecting your decision. You make the decision to select “yes” or “no” for each safety item. You make the decision about whether there are actions of protection available to support safety planning.  You decide whether the safety plan is sufficient or not. Based on your input, WebSDM simply presents the logical result.  </a:t>
            </a:r>
          </a:p>
        </p:txBody>
      </p:sp>
    </p:spTree>
    <p:extLst>
      <p:ext uri="{BB962C8B-B14F-4D97-AF65-F5344CB8AC3E}">
        <p14:creationId xmlns:p14="http://schemas.microsoft.com/office/powerpoint/2010/main" val="29661170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5622607"/>
          </a:xfrm>
        </p:spPr>
        <p:txBody>
          <a:bodyPr/>
          <a:lstStyle/>
          <a:p>
            <a:r>
              <a:rPr lang="en-US" dirty="0">
                <a:latin typeface="Corbel" panose="020B0503020204020204" pitchFamily="34" charset="0"/>
              </a:rPr>
              <a:t>The first option is “Ruled Out.” You were right to mark the safety threat in the first place, based on the information that was available at the time. But new information suggests that the safety threat was never there in the first place. Here are some examples:</a:t>
            </a:r>
          </a:p>
          <a:p>
            <a:r>
              <a:rPr lang="en-US" dirty="0">
                <a:latin typeface="Corbel" panose="020B0503020204020204" pitchFamily="34" charset="0"/>
              </a:rPr>
              <a:t> </a:t>
            </a:r>
          </a:p>
          <a:p>
            <a:r>
              <a:rPr lang="en-US" b="1" dirty="0">
                <a:latin typeface="Corbel" panose="020B0503020204020204" pitchFamily="34" charset="0"/>
              </a:rPr>
              <a:t>Example #1: </a:t>
            </a:r>
          </a:p>
          <a:p>
            <a:endParaRPr lang="en-US" dirty="0">
              <a:latin typeface="Corbel" panose="020B0503020204020204" pitchFamily="34" charset="0"/>
            </a:endParaRPr>
          </a:p>
          <a:p>
            <a:r>
              <a:rPr lang="en-US" u="sng" dirty="0">
                <a:latin typeface="Corbel" panose="020B0503020204020204" pitchFamily="34" charset="0"/>
              </a:rPr>
              <a:t>Day 1</a:t>
            </a:r>
            <a:r>
              <a:rPr lang="en-US" dirty="0">
                <a:latin typeface="Corbel" panose="020B0503020204020204" pitchFamily="34" charset="0"/>
              </a:rPr>
              <a:t>: Child is rushed to emergency room and initial exam reveals multiple broken bones. Doctor states: “This is consistent with abuse.” You mark safety threat #1, “Caregiver caused serious physical harm.”</a:t>
            </a:r>
          </a:p>
          <a:p>
            <a:r>
              <a:rPr lang="en-US" dirty="0">
                <a:latin typeface="Corbel" panose="020B0503020204020204" pitchFamily="34" charset="0"/>
              </a:rPr>
              <a:t> </a:t>
            </a:r>
          </a:p>
          <a:p>
            <a:r>
              <a:rPr lang="en-US" u="sng" dirty="0">
                <a:latin typeface="Corbel" panose="020B0503020204020204" pitchFamily="34" charset="0"/>
              </a:rPr>
              <a:t>Day 2</a:t>
            </a:r>
            <a:r>
              <a:rPr lang="en-US" dirty="0">
                <a:latin typeface="Corbel" panose="020B0503020204020204" pitchFamily="34" charset="0"/>
              </a:rPr>
              <a:t>: An orthopedic surgeon is consulted and determines that the child has osteogenesis imperfecta. While this does not rule out abuse, you do interviews and confirm the parents’ account, and the injuries are all confirmed accidental.  </a:t>
            </a:r>
          </a:p>
          <a:p>
            <a:r>
              <a:rPr lang="en-US" dirty="0">
                <a:latin typeface="Corbel" panose="020B0503020204020204" pitchFamily="34" charset="0"/>
              </a:rPr>
              <a:t> </a:t>
            </a:r>
          </a:p>
          <a:p>
            <a:r>
              <a:rPr lang="en-US" b="1" dirty="0">
                <a:latin typeface="Corbel" panose="020B0503020204020204" pitchFamily="34" charset="0"/>
              </a:rPr>
              <a:t>Example #2:</a:t>
            </a:r>
          </a:p>
          <a:p>
            <a:endParaRPr lang="en-US" dirty="0">
              <a:latin typeface="Corbel" panose="020B0503020204020204" pitchFamily="34" charset="0"/>
            </a:endParaRPr>
          </a:p>
          <a:p>
            <a:r>
              <a:rPr lang="en-US" u="sng" dirty="0">
                <a:latin typeface="Corbel" panose="020B0503020204020204" pitchFamily="34" charset="0"/>
              </a:rPr>
              <a:t>Day 1</a:t>
            </a:r>
            <a:r>
              <a:rPr lang="en-US" dirty="0">
                <a:latin typeface="Corbel" panose="020B0503020204020204" pitchFamily="34" charset="0"/>
              </a:rPr>
              <a:t>: Child made some very concerning but inconclusive statements during an interview, which led everyone to suspect sexual abuse by the father. The physical exam was normal, but that does not rule out abuse.  </a:t>
            </a:r>
          </a:p>
          <a:p>
            <a:r>
              <a:rPr lang="en-US" dirty="0">
                <a:latin typeface="Corbel" panose="020B0503020204020204" pitchFamily="34" charset="0"/>
              </a:rPr>
              <a:t> </a:t>
            </a:r>
          </a:p>
          <a:p>
            <a:r>
              <a:rPr lang="en-US" u="sng" dirty="0">
                <a:latin typeface="Corbel" panose="020B0503020204020204" pitchFamily="34" charset="0"/>
              </a:rPr>
              <a:t>Day 2</a:t>
            </a:r>
            <a:r>
              <a:rPr lang="en-US" dirty="0">
                <a:latin typeface="Corbel" panose="020B0503020204020204" pitchFamily="34" charset="0"/>
              </a:rPr>
              <a:t>: Further interviewing provides a good explanation for the child’s initial statements that rules out sexual abuse.</a:t>
            </a:r>
          </a:p>
          <a:p>
            <a:r>
              <a:rPr lang="en-US" dirty="0">
                <a:latin typeface="Corbel" panose="020B0503020204020204" pitchFamily="34" charset="0"/>
              </a:rPr>
              <a:t> </a:t>
            </a:r>
          </a:p>
          <a:p>
            <a:r>
              <a:rPr lang="en-US" dirty="0">
                <a:latin typeface="Corbel" panose="020B0503020204020204" pitchFamily="34" charset="0"/>
              </a:rPr>
              <a:t>If you rule out a safety threat, you need to do a new safety assessment to show that this threat no longer applies. If you simply close the referral and something happens later, it will look like you walked away knowing there was a threat.</a:t>
            </a:r>
          </a:p>
          <a:p>
            <a:endParaRPr lang="en-US" dirty="0">
              <a:latin typeface="Corbel" panose="020B0503020204020204" pitchFamily="34" charset="0"/>
            </a:endParaRPr>
          </a:p>
          <a:p>
            <a:pPr algn="just">
              <a:defRPr/>
            </a:pPr>
            <a:r>
              <a:rPr lang="en-US" i="1" dirty="0">
                <a:latin typeface="Corbel" panose="020B0503020204020204" pitchFamily="34" charset="0"/>
              </a:rPr>
              <a:t>CLICK THE HYPERLINK TO RETURN TO SLIDE 39. </a:t>
            </a:r>
            <a:r>
              <a:rPr lang="en-US" i="1" dirty="0" smtClean="0">
                <a:latin typeface="Corbel" panose="020B0503020204020204" pitchFamily="34" charset="0"/>
              </a:rPr>
              <a:t> </a:t>
            </a:r>
            <a:endParaRPr lang="en-US" dirty="0">
              <a:latin typeface="Corbel" panose="020B0503020204020204" pitchFamily="34" charset="0"/>
            </a:endParaRPr>
          </a:p>
        </p:txBody>
      </p:sp>
    </p:spTree>
    <p:extLst>
      <p:ext uri="{BB962C8B-B14F-4D97-AF65-F5344CB8AC3E}">
        <p14:creationId xmlns:p14="http://schemas.microsoft.com/office/powerpoint/2010/main" val="11236445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xfrm>
            <a:off x="701040" y="4473893"/>
            <a:ext cx="5608320" cy="67179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orbel" panose="020B0503020204020204" pitchFamily="34" charset="0"/>
              </a:rPr>
              <a:t>The second possibility is that the threat was present to start, but at this point in your work with the family, the threat has been resolved. Consider it resolved ONLY if it is not only gone for the moment, but would be</a:t>
            </a:r>
            <a:r>
              <a:rPr lang="en-US" baseline="0" dirty="0">
                <a:latin typeface="Corbel" panose="020B0503020204020204" pitchFamily="34" charset="0"/>
              </a:rPr>
              <a:t> unlikely to return immediately </a:t>
            </a:r>
            <a:r>
              <a:rPr lang="en-US" dirty="0">
                <a:latin typeface="Corbel" panose="020B0503020204020204" pitchFamily="34" charset="0"/>
              </a:rPr>
              <a:t>even if you took away the safety plan.</a:t>
            </a:r>
          </a:p>
          <a:p>
            <a:r>
              <a:rPr lang="en-US" dirty="0">
                <a:latin typeface="Corbel" panose="020B0503020204020204" pitchFamily="34" charset="0"/>
              </a:rPr>
              <a:t> </a:t>
            </a:r>
          </a:p>
          <a:p>
            <a:r>
              <a:rPr lang="en-US" b="1" dirty="0">
                <a:latin typeface="Corbel" panose="020B0503020204020204" pitchFamily="34" charset="0"/>
              </a:rPr>
              <a:t>Example #1: </a:t>
            </a:r>
            <a:r>
              <a:rPr lang="en-US" dirty="0">
                <a:latin typeface="Corbel" panose="020B0503020204020204" pitchFamily="34" charset="0"/>
              </a:rPr>
              <a:t>The person who posed the threat is gone, and is not likely to return. Be very careful. What is keeping the person away? If the person has died, you can be pretty certain he/she won’t return. Short of that, you need to use your clinical judgment about likelihood. It may require the family to demonstrate success at keeping that person away. You don’t have to be absolutely certain (e.g., dad is in prison for 20 years, BUT he could escape one day, so it’s not resolved!). You don’t have to reach certainty, but reasonable probability.</a:t>
            </a:r>
          </a:p>
          <a:p>
            <a:r>
              <a:rPr lang="en-US" dirty="0">
                <a:latin typeface="Corbel" panose="020B0503020204020204" pitchFamily="34" charset="0"/>
              </a:rPr>
              <a:t> </a:t>
            </a:r>
          </a:p>
          <a:p>
            <a:r>
              <a:rPr lang="en-US" b="1" dirty="0">
                <a:latin typeface="Corbel" panose="020B0503020204020204" pitchFamily="34" charset="0"/>
              </a:rPr>
              <a:t>Example #2: </a:t>
            </a:r>
            <a:r>
              <a:rPr lang="en-US" dirty="0">
                <a:latin typeface="Corbel" panose="020B0503020204020204" pitchFamily="34" charset="0"/>
              </a:rPr>
              <a:t>The safety threat was “hazardous living environment,” but they have now moved and the new environment is not hazardous. The threat is resolved if you are reasonably confident that even if you removed the safety plan, the family would not quickly re-create the hazard.  </a:t>
            </a:r>
          </a:p>
          <a:p>
            <a:r>
              <a:rPr lang="en-US" dirty="0">
                <a:latin typeface="Corbel" panose="020B0503020204020204" pitchFamily="34" charset="0"/>
              </a:rPr>
              <a:t> </a:t>
            </a:r>
          </a:p>
          <a:p>
            <a:r>
              <a:rPr lang="en-US" b="1" dirty="0">
                <a:latin typeface="Corbel" panose="020B0503020204020204" pitchFamily="34" charset="0"/>
              </a:rPr>
              <a:t>Example #3: </a:t>
            </a:r>
            <a:r>
              <a:rPr lang="en-US" dirty="0">
                <a:latin typeface="Corbel" panose="020B0503020204020204" pitchFamily="34" charset="0"/>
              </a:rPr>
              <a:t>The threat was about failure to provide medical care. Once the care has been provided, if the situation itself has been resolved (e.g., broken bone is healed) — or if it’s a more chronic condition but you have reason to believe the parents will continue to provide care even if you withdraw the safety plan — then the safety threat is resolved.</a:t>
            </a:r>
          </a:p>
          <a:p>
            <a:r>
              <a:rPr lang="en-US" dirty="0">
                <a:latin typeface="Corbel" panose="020B0503020204020204" pitchFamily="34" charset="0"/>
              </a:rPr>
              <a:t> </a:t>
            </a:r>
          </a:p>
          <a:p>
            <a:r>
              <a:rPr lang="en-US" dirty="0">
                <a:latin typeface="Corbel" panose="020B0503020204020204" pitchFamily="34" charset="0"/>
              </a:rPr>
              <a:t>With some families, you may gain confidence that they will continue on their own by observing a few days of success. With others, you may need a few weeks or months before they demonstrate the ability and willingness to do what they need to do.</a:t>
            </a:r>
          </a:p>
          <a:p>
            <a:r>
              <a:rPr lang="en-US" dirty="0">
                <a:latin typeface="Corbel" panose="020B0503020204020204" pitchFamily="34" charset="0"/>
              </a:rPr>
              <a:t> </a:t>
            </a:r>
          </a:p>
          <a:p>
            <a:r>
              <a:rPr lang="en-US" dirty="0">
                <a:latin typeface="Corbel" panose="020B0503020204020204" pitchFamily="34" charset="0"/>
              </a:rPr>
              <a:t>NOTE: Withdrawing the safety plan doesn’t mean the family stops all services. It’s just that they don’t need CPS to have a safety plan that a worker is monitoring.  </a:t>
            </a:r>
          </a:p>
          <a:p>
            <a:r>
              <a:rPr lang="en-US" dirty="0">
                <a:latin typeface="Corbel" panose="020B0503020204020204" pitchFamily="34" charset="0"/>
              </a:rPr>
              <a:t> </a:t>
            </a:r>
          </a:p>
          <a:p>
            <a:r>
              <a:rPr lang="en-US" dirty="0">
                <a:latin typeface="Corbel" panose="020B0503020204020204" pitchFamily="34" charset="0"/>
              </a:rPr>
              <a:t>If a threat is resolved, you need to complete a new safety assessment to show it has been resolved. Again, failing to do so and closing a referral or case creates a document trail that suggests you perceived a child to be in imminent danger and walked away.</a:t>
            </a:r>
          </a:p>
          <a:p>
            <a:endParaRPr lang="en-US" dirty="0">
              <a:latin typeface="Corbel" panose="020B0503020204020204" pitchFamily="34" charset="0"/>
            </a:endParaRPr>
          </a:p>
          <a:p>
            <a:r>
              <a:rPr lang="en-US" i="1" dirty="0">
                <a:latin typeface="Corbel" panose="020B0503020204020204" pitchFamily="34" charset="0"/>
              </a:rPr>
              <a:t>CLICK THE HYPERLINK TO RETURN TO SLIDE 39.</a:t>
            </a:r>
          </a:p>
        </p:txBody>
      </p:sp>
    </p:spTree>
    <p:extLst>
      <p:ext uri="{BB962C8B-B14F-4D97-AF65-F5344CB8AC3E}">
        <p14:creationId xmlns:p14="http://schemas.microsoft.com/office/powerpoint/2010/main" val="11421649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orbel" panose="020B0503020204020204" pitchFamily="34" charset="0"/>
              </a:rPr>
              <a:t>A controlled safety threat is one that is still present, but has been mitigated for now. For example, there is still a threat of domestic violence, but dad is in jail and mom and the kids have</a:t>
            </a:r>
            <a:r>
              <a:rPr lang="en-US" baseline="0" dirty="0">
                <a:latin typeface="Corbel" panose="020B0503020204020204" pitchFamily="34" charset="0"/>
              </a:rPr>
              <a:t> gone to a </a:t>
            </a:r>
            <a:r>
              <a:rPr lang="en-US" dirty="0">
                <a:latin typeface="Corbel" panose="020B0503020204020204" pitchFamily="34" charset="0"/>
              </a:rPr>
              <a:t>shelter. Or the water and utilities are still off, but the parents are staying with relatives.</a:t>
            </a:r>
          </a:p>
          <a:p>
            <a:r>
              <a:rPr lang="en-US" dirty="0">
                <a:latin typeface="Corbel" panose="020B0503020204020204" pitchFamily="34" charset="0"/>
              </a:rPr>
              <a:t> </a:t>
            </a:r>
          </a:p>
          <a:p>
            <a:r>
              <a:rPr lang="en-US" dirty="0">
                <a:latin typeface="Corbel" panose="020B0503020204020204" pitchFamily="34" charset="0"/>
              </a:rPr>
              <a:t>Another type of controlled safety threat is when the threat is temporarily resolved, but would be likely to return very quickly without a safety plan in place that is being monitored by CPS. For example, there was domestic violence, but mom kicked the boyfriend out. He has no legal right to be there. Mom has kicked him out before and let him back in, and it’s only been one day. OR the water and utilities are back on for now and the family is back in the house, but in the past, the utilities have been shut off every couple of months because the parents don’t pay their bills.</a:t>
            </a:r>
          </a:p>
          <a:p>
            <a:r>
              <a:rPr lang="en-US" dirty="0">
                <a:latin typeface="Corbel" panose="020B0503020204020204" pitchFamily="34" charset="0"/>
              </a:rPr>
              <a:t> </a:t>
            </a:r>
          </a:p>
          <a:p>
            <a:r>
              <a:rPr lang="en-US" dirty="0">
                <a:latin typeface="Corbel" panose="020B0503020204020204" pitchFamily="34" charset="0"/>
              </a:rPr>
              <a:t>Because the safety threat has been controlled but not resolved, you do not need to do a new safety assessment. You may update the safety plan if the plan changes.</a:t>
            </a:r>
          </a:p>
          <a:p>
            <a:r>
              <a:rPr lang="en-US" dirty="0">
                <a:latin typeface="Corbel" panose="020B0503020204020204" pitchFamily="34" charset="0"/>
              </a:rPr>
              <a:t> </a:t>
            </a:r>
          </a:p>
          <a:p>
            <a:r>
              <a:rPr lang="en-US" i="1" dirty="0">
                <a:latin typeface="Corbel" panose="020B0503020204020204" pitchFamily="34" charset="0"/>
              </a:rPr>
              <a:t>CLICK THE HYPERLINK TO RETURN TO SLIDE 39.</a:t>
            </a:r>
            <a:endParaRPr lang="en-US" dirty="0">
              <a:latin typeface="Corbel" panose="020B0503020204020204" pitchFamily="34" charset="0"/>
            </a:endParaRPr>
          </a:p>
        </p:txBody>
      </p:sp>
    </p:spTree>
    <p:extLst>
      <p:ext uri="{BB962C8B-B14F-4D97-AF65-F5344CB8AC3E}">
        <p14:creationId xmlns:p14="http://schemas.microsoft.com/office/powerpoint/2010/main" val="29303425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latin typeface="Corbel" panose="020B0503020204020204" pitchFamily="34" charset="0"/>
              </a:rPr>
              <a:t>Finally, </a:t>
            </a:r>
            <a:r>
              <a:rPr lang="en-US" dirty="0">
                <a:latin typeface="Corbel" panose="020B0503020204020204" pitchFamily="34" charset="0"/>
              </a:rPr>
              <a:t>you may discover a safety threat at any time during a referral investigation or a case. If so, you need to do a new safety assessment AND you need to take action. This may mean creating a safety plan if you didn’t have one already, or adding to an existing safety plan. It could also mean making an emergency removal.  </a:t>
            </a:r>
          </a:p>
          <a:p>
            <a:r>
              <a:rPr lang="en-US" dirty="0">
                <a:latin typeface="Corbel" panose="020B0503020204020204" pitchFamily="34" charset="0"/>
              </a:rPr>
              <a:t> </a:t>
            </a:r>
            <a:endParaRPr lang="en-US" dirty="0" smtClean="0">
              <a:latin typeface="Corbel" panose="020B0503020204020204" pitchFamily="34" charset="0"/>
            </a:endParaRPr>
          </a:p>
          <a:p>
            <a:r>
              <a:rPr lang="en-US" i="1" dirty="0" smtClean="0">
                <a:latin typeface="Corbel" panose="020B0503020204020204" pitchFamily="34" charset="0"/>
              </a:rPr>
              <a:t>CLICK </a:t>
            </a:r>
            <a:r>
              <a:rPr lang="en-US" i="1" dirty="0">
                <a:latin typeface="Corbel" panose="020B0503020204020204" pitchFamily="34" charset="0"/>
              </a:rPr>
              <a:t>THE HYPERLINK TO RETURN TO SLIDE 39.  </a:t>
            </a:r>
            <a:endParaRPr lang="en-US" dirty="0">
              <a:latin typeface="Corbel" panose="020B0503020204020204" pitchFamily="34" charset="0"/>
            </a:endParaRPr>
          </a:p>
          <a:p>
            <a:endParaRPr lang="en-CA" dirty="0">
              <a:latin typeface="Corbel" panose="020B0503020204020204" pitchFamily="34" charset="0"/>
            </a:endParaRPr>
          </a:p>
        </p:txBody>
      </p:sp>
    </p:spTree>
    <p:extLst>
      <p:ext uri="{BB962C8B-B14F-4D97-AF65-F5344CB8AC3E}">
        <p14:creationId xmlns:p14="http://schemas.microsoft.com/office/powerpoint/2010/main" val="18107550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CA" dirty="0">
                <a:latin typeface="Corbel" panose="020B0503020204020204" pitchFamily="34" charset="0"/>
              </a:rPr>
              <a:t>Refer </a:t>
            </a:r>
            <a:r>
              <a:rPr lang="en-US" dirty="0">
                <a:latin typeface="Corbel" panose="020B0503020204020204" pitchFamily="34" charset="0"/>
              </a:rPr>
              <a:t>to your Exercise #3 handout. For each circumstance, indicate whether the</a:t>
            </a:r>
            <a:r>
              <a:rPr lang="en-US" baseline="0" dirty="0">
                <a:latin typeface="Corbel" panose="020B0503020204020204" pitchFamily="34" charset="0"/>
              </a:rPr>
              <a:t> </a:t>
            </a:r>
            <a:r>
              <a:rPr lang="en-US" dirty="0">
                <a:latin typeface="Corbel" panose="020B0503020204020204" pitchFamily="34" charset="0"/>
              </a:rPr>
              <a:t>safety threat has been ruled out, resolved, or controlled.</a:t>
            </a:r>
          </a:p>
        </p:txBody>
      </p:sp>
    </p:spTree>
    <p:extLst>
      <p:ext uri="{BB962C8B-B14F-4D97-AF65-F5344CB8AC3E}">
        <p14:creationId xmlns:p14="http://schemas.microsoft.com/office/powerpoint/2010/main" val="11303949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a:latin typeface="Corbel" panose="020B0503020204020204" pitchFamily="34" charset="0"/>
              </a:rPr>
              <a:t>Trainer’s note</a:t>
            </a:r>
            <a:r>
              <a:rPr lang="en-US" i="1" dirty="0">
                <a:latin typeface="Corbel" panose="020B0503020204020204" pitchFamily="34" charset="0"/>
              </a:rPr>
              <a:t>: Conclude by asking each person for one idea or skill they learned that they will begin using as soon as they return to work.</a:t>
            </a:r>
            <a:endParaRPr lang="en-US" dirty="0">
              <a:latin typeface="Corbel" panose="020B0503020204020204" pitchFamily="34" charset="0"/>
            </a:endParaRPr>
          </a:p>
          <a:p>
            <a:r>
              <a:rPr lang="en-US" dirty="0">
                <a:latin typeface="Corbel" panose="020B0503020204020204" pitchFamily="34" charset="0"/>
              </a:rPr>
              <a:t> </a:t>
            </a:r>
          </a:p>
          <a:p>
            <a:r>
              <a:rPr lang="en-US" i="1" dirty="0">
                <a:latin typeface="Corbel" panose="020B0503020204020204" pitchFamily="34" charset="0"/>
              </a:rPr>
              <a:t>If the safety planning training module is not being presented in the afternoon, encourage participants to sign up for that module as soon as they can.</a:t>
            </a:r>
            <a:endParaRPr lang="en-US" dirty="0">
              <a:latin typeface="Corbel" panose="020B0503020204020204" pitchFamily="34" charset="0"/>
            </a:endParaRPr>
          </a:p>
        </p:txBody>
      </p:sp>
    </p:spTree>
    <p:extLst>
      <p:ext uri="{BB962C8B-B14F-4D97-AF65-F5344CB8AC3E}">
        <p14:creationId xmlns:p14="http://schemas.microsoft.com/office/powerpoint/2010/main" val="3009713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16528732"/>
          </a:xfrm>
        </p:spPr>
        <p:txBody>
          <a:bodyPr/>
          <a:lstStyle/>
          <a:p>
            <a:r>
              <a:rPr lang="en-US" dirty="0">
                <a:latin typeface="Corbel" panose="020B0503020204020204" pitchFamily="34" charset="0"/>
              </a:rPr>
              <a:t>The policy and procedures for the safety assessment are pretty similar whether you are working on a referral or on an open case, but we’ll talk about them separately. First, for referrals: every referral assigned for in-person response should have at least one safety assessment. The first safety assessment on a referral is marked “initial.” </a:t>
            </a:r>
          </a:p>
          <a:p>
            <a:endParaRPr lang="en-US" dirty="0">
              <a:latin typeface="Corbel" panose="020B0503020204020204" pitchFamily="34" charset="0"/>
            </a:endParaRPr>
          </a:p>
          <a:p>
            <a:r>
              <a:rPr lang="en-US" dirty="0">
                <a:latin typeface="Corbel" panose="020B0503020204020204" pitchFamily="34" charset="0"/>
              </a:rPr>
              <a:t>Note that there is now a version of the safety assessment, called the SCP safety assessment, that you should use if you are investigating allegations of maltreatment by a substitute care provider (SCP).  It is important to understand the difference between the standard safety assessment and the SCP safety assessment, because the thresholds for marking a safety threat—and the resulting decisions—are slightly different.</a:t>
            </a:r>
          </a:p>
          <a:p>
            <a:r>
              <a:rPr lang="en-US" dirty="0">
                <a:latin typeface="Corbel" panose="020B0503020204020204" pitchFamily="34" charset="0"/>
              </a:rPr>
              <a:t> </a:t>
            </a:r>
          </a:p>
          <a:p>
            <a:r>
              <a:rPr lang="en-US" dirty="0">
                <a:latin typeface="Corbel" panose="020B0503020204020204" pitchFamily="34" charset="0"/>
              </a:rPr>
              <a:t>There are a couple of logical exceptions to the policy that an initial safety assessment</a:t>
            </a:r>
            <a:r>
              <a:rPr lang="en-US" baseline="0" dirty="0">
                <a:latin typeface="Corbel" panose="020B0503020204020204" pitchFamily="34" charset="0"/>
              </a:rPr>
              <a:t> should be completed on </a:t>
            </a:r>
            <a:r>
              <a:rPr lang="en-US" dirty="0">
                <a:latin typeface="Corbel" panose="020B0503020204020204" pitchFamily="34" charset="0"/>
              </a:rPr>
              <a:t>every open referral: If you can’t locate the family despite following all county policies for locating a family (note that this is different from a family that is avoiding you…that is probably a safety threat itself); or if the assignment is based on something other than an allegation of abuse or neglect (e.g., courtesy home visit).  </a:t>
            </a:r>
          </a:p>
          <a:p>
            <a:r>
              <a:rPr lang="en-US" dirty="0">
                <a:latin typeface="Corbel" panose="020B0503020204020204" pitchFamily="34" charset="0"/>
              </a:rPr>
              <a:t> </a:t>
            </a:r>
          </a:p>
          <a:p>
            <a:r>
              <a:rPr lang="en-US" i="1" dirty="0">
                <a:latin typeface="Corbel" panose="020B0503020204020204" pitchFamily="34" charset="0"/>
              </a:rPr>
              <a:t>Trainer’s note: If the allegation relates to a </a:t>
            </a:r>
            <a:r>
              <a:rPr lang="en-US" i="1" dirty="0">
                <a:solidFill>
                  <a:schemeClr val="tx1"/>
                </a:solidFill>
                <a:latin typeface="Corbel" panose="020B0503020204020204" pitchFamily="34" charset="0"/>
              </a:rPr>
              <a:t>substitute</a:t>
            </a:r>
            <a:r>
              <a:rPr lang="en-US" i="1" dirty="0">
                <a:latin typeface="Corbel" panose="020B0503020204020204" pitchFamily="34" charset="0"/>
              </a:rPr>
              <a:t> care provider (SCP), the worker should use the SCP safety assessment.</a:t>
            </a:r>
            <a:endParaRPr lang="en-US" dirty="0">
              <a:latin typeface="Corbel" panose="020B0503020204020204" pitchFamily="34" charset="0"/>
            </a:endParaRPr>
          </a:p>
          <a:p>
            <a:r>
              <a:rPr lang="en-US" dirty="0">
                <a:latin typeface="Corbel" panose="020B0503020204020204" pitchFamily="34" charset="0"/>
              </a:rPr>
              <a:t> </a:t>
            </a:r>
          </a:p>
          <a:p>
            <a:r>
              <a:rPr lang="en-US" dirty="0">
                <a:latin typeface="Corbel" panose="020B0503020204020204" pitchFamily="34" charset="0"/>
              </a:rPr>
              <a:t>The initial safety assessment should always be done during the first in-person contact with a family. The first in-person contact may involve more than one interview at more than one location, </a:t>
            </a:r>
            <a:r>
              <a:rPr lang="en-US" u="sng" dirty="0">
                <a:latin typeface="Corbel" panose="020B0503020204020204" pitchFamily="34" charset="0"/>
              </a:rPr>
              <a:t>but always ends the same day it started</a:t>
            </a:r>
            <a:r>
              <a:rPr lang="en-US" dirty="0">
                <a:latin typeface="Corbel" panose="020B0503020204020204" pitchFamily="34" charset="0"/>
              </a:rPr>
              <a:t>. Even if you still have more questions you need to ask, more places you need to see, even if you think you’ll get more information the next day, you have to make a safety decision before you end the day because you are either taking the child with you or not.</a:t>
            </a:r>
          </a:p>
          <a:p>
            <a:endParaRPr lang="en-US" dirty="0">
              <a:latin typeface="Corbel" panose="020B0503020204020204" pitchFamily="34" charset="0"/>
            </a:endParaRPr>
          </a:p>
          <a:p>
            <a:r>
              <a:rPr lang="en-US" dirty="0">
                <a:latin typeface="Corbel" panose="020B0503020204020204" pitchFamily="34" charset="0"/>
              </a:rPr>
              <a:t>So what are you basing that decision on? </a:t>
            </a:r>
          </a:p>
          <a:p>
            <a:r>
              <a:rPr lang="en-US" dirty="0">
                <a:latin typeface="Corbel" panose="020B0503020204020204" pitchFamily="34" charset="0"/>
              </a:rPr>
              <a:t> </a:t>
            </a:r>
          </a:p>
          <a:p>
            <a:r>
              <a:rPr lang="en-US" dirty="0">
                <a:latin typeface="Corbel" panose="020B0503020204020204" pitchFamily="34" charset="0"/>
              </a:rPr>
              <a:t>Mark what you know, and act on what you know before you leave the home. The documentation is officially due within two working days, but it’s best practice to document immediately—and the new web-based data collection system called WebSDM makes that easy.  If anything happens to you or the child that night, your best bet is to have a documented safety assessment.  It’s very quick to do while the information is fresh in your mind. If you </a:t>
            </a:r>
            <a:r>
              <a:rPr lang="en-US" b="1" dirty="0">
                <a:latin typeface="Corbel" panose="020B0503020204020204" pitchFamily="34" charset="0"/>
              </a:rPr>
              <a:t>did</a:t>
            </a:r>
            <a:r>
              <a:rPr lang="en-US" dirty="0">
                <a:latin typeface="Corbel" panose="020B0503020204020204" pitchFamily="34" charset="0"/>
              </a:rPr>
              <a:t> the assessment in the field, recording it in WebSDM will only take a couple of minutes. If you wait, you may forget details. Because safety is a volatile concept that can change rapidly, the longer you wait, the harder it will be to remember what you knew at different times.</a:t>
            </a:r>
          </a:p>
          <a:p>
            <a:r>
              <a:rPr lang="en-US" dirty="0">
                <a:latin typeface="Corbel" panose="020B0503020204020204" pitchFamily="34" charset="0"/>
              </a:rPr>
              <a:t> </a:t>
            </a:r>
          </a:p>
          <a:p>
            <a:r>
              <a:rPr lang="en-US" dirty="0">
                <a:latin typeface="Corbel" panose="020B0503020204020204" pitchFamily="34" charset="0"/>
              </a:rPr>
              <a:t>You also need to review and</a:t>
            </a:r>
            <a:r>
              <a:rPr lang="en-US" baseline="0" dirty="0">
                <a:latin typeface="Corbel" panose="020B0503020204020204" pitchFamily="34" charset="0"/>
              </a:rPr>
              <a:t> </a:t>
            </a:r>
            <a:r>
              <a:rPr lang="en-US" dirty="0">
                <a:latin typeface="Corbel" panose="020B0503020204020204" pitchFamily="34" charset="0"/>
              </a:rPr>
              <a:t>update the safety assessment if conditions change while the referral is open. If you become aware of a change in safety, you should assess the change right away and document within two days. Again, the sooner the better.  </a:t>
            </a:r>
          </a:p>
          <a:p>
            <a:r>
              <a:rPr lang="en-US" dirty="0">
                <a:latin typeface="Corbel" panose="020B0503020204020204" pitchFamily="34" charset="0"/>
              </a:rPr>
              <a:t> </a:t>
            </a:r>
          </a:p>
          <a:p>
            <a:r>
              <a:rPr lang="en-US" dirty="0">
                <a:latin typeface="Corbel" panose="020B0503020204020204" pitchFamily="34" charset="0"/>
              </a:rPr>
              <a:t>Finally, if you are closing the referral and not promoting it to a case, you must do a closing safety assessment </a:t>
            </a:r>
            <a:r>
              <a:rPr lang="en-US" b="1" dirty="0">
                <a:latin typeface="Corbel" panose="020B0503020204020204" pitchFamily="34" charset="0"/>
              </a:rPr>
              <a:t>if</a:t>
            </a:r>
            <a:r>
              <a:rPr lang="en-US" dirty="0">
                <a:latin typeface="Corbel" panose="020B0503020204020204" pitchFamily="34" charset="0"/>
              </a:rPr>
              <a:t> the most recent safety assessment shows that there was a safety threat. This makes sense: we would not walk away from a family knowing that a child was in imminent danger of serious harm.  </a:t>
            </a:r>
          </a:p>
          <a:p>
            <a:r>
              <a:rPr lang="en-US" dirty="0">
                <a:latin typeface="Corbel" panose="020B0503020204020204" pitchFamily="34" charset="0"/>
              </a:rPr>
              <a:t> </a:t>
            </a:r>
          </a:p>
          <a:p>
            <a:r>
              <a:rPr lang="en-US" dirty="0">
                <a:latin typeface="Corbel" panose="020B0503020204020204" pitchFamily="34" charset="0"/>
              </a:rPr>
              <a:t>The decision will be EITHER that no safety plan is needed; OR that a safety plan is required; OR that the child is going to be placed on an emergency basis.  </a:t>
            </a:r>
          </a:p>
          <a:p>
            <a:endParaRPr lang="en-US" dirty="0">
              <a:latin typeface="Corbel" panose="020B0503020204020204" pitchFamily="34" charset="0"/>
            </a:endParaRPr>
          </a:p>
          <a:p>
            <a:r>
              <a:rPr lang="en-US" dirty="0">
                <a:latin typeface="Corbel" panose="020B0503020204020204" pitchFamily="34" charset="0"/>
              </a:rPr>
              <a:t>Let’s review the key policies and procedures for conducting a safety assessment during an investigation:</a:t>
            </a:r>
          </a:p>
          <a:p>
            <a:endParaRPr lang="en-US" dirty="0">
              <a:latin typeface="Corbel" panose="020B0503020204020204" pitchFamily="34" charset="0"/>
            </a:endParaRPr>
          </a:p>
          <a:p>
            <a:pPr lvl="0"/>
            <a:r>
              <a:rPr lang="en-US" b="1" dirty="0">
                <a:latin typeface="Corbel" panose="020B0503020204020204" pitchFamily="34" charset="0"/>
              </a:rPr>
              <a:t>Which cases:</a:t>
            </a:r>
          </a:p>
          <a:p>
            <a:pPr lvl="0"/>
            <a:endParaRPr lang="en-US" dirty="0">
              <a:latin typeface="Corbel" panose="020B0503020204020204" pitchFamily="34" charset="0"/>
            </a:endParaRPr>
          </a:p>
          <a:p>
            <a:pPr lvl="1" indent="-457200">
              <a:buFont typeface="Arial" panose="020B0604020202020204" pitchFamily="34" charset="0"/>
              <a:buChar char="•"/>
            </a:pPr>
            <a:r>
              <a:rPr lang="en-US" dirty="0">
                <a:latin typeface="Corbel" panose="020B0503020204020204" pitchFamily="34" charset="0"/>
              </a:rPr>
              <a:t>Every referral that is assigned for an in-person response </a:t>
            </a:r>
            <a:r>
              <a:rPr lang="en-US" i="1" dirty="0">
                <a:latin typeface="Corbel" panose="020B0503020204020204" pitchFamily="34" charset="0"/>
              </a:rPr>
              <a:t>(use the SCP safety assessment for allegations in foster homes or against relative care providers</a:t>
            </a:r>
            <a:r>
              <a:rPr lang="en-US" i="1" dirty="0" smtClean="0">
                <a:latin typeface="Corbel" panose="020B0503020204020204" pitchFamily="34" charset="0"/>
              </a:rPr>
              <a:t>)</a:t>
            </a:r>
            <a:r>
              <a:rPr lang="en-US" dirty="0" smtClean="0">
                <a:latin typeface="Corbel" panose="020B0503020204020204" pitchFamily="34" charset="0"/>
              </a:rPr>
              <a:t>.</a:t>
            </a:r>
          </a:p>
          <a:p>
            <a:pPr lvl="1" indent="-457200">
              <a:buFont typeface="Arial" panose="020B0604020202020204" pitchFamily="34" charset="0"/>
              <a:buChar char="•"/>
            </a:pPr>
            <a:endParaRPr lang="en-US" dirty="0">
              <a:latin typeface="Corbel" panose="020B0503020204020204" pitchFamily="34" charset="0"/>
            </a:endParaRPr>
          </a:p>
          <a:p>
            <a:pPr lvl="1" indent="-457200">
              <a:buFont typeface="Arial" panose="020B0604020202020204" pitchFamily="34" charset="0"/>
              <a:buChar char="•"/>
            </a:pPr>
            <a:r>
              <a:rPr lang="en-US" dirty="0">
                <a:latin typeface="Corbel" panose="020B0503020204020204" pitchFamily="34" charset="0"/>
              </a:rPr>
              <a:t>Every open referral in which changing circumstances require a new safety assessment.</a:t>
            </a:r>
          </a:p>
          <a:p>
            <a:pPr lvl="1" indent="-457200">
              <a:buFont typeface="Arial" panose="020B0604020202020204" pitchFamily="34" charset="0"/>
              <a:buChar char="•"/>
            </a:pPr>
            <a:endParaRPr lang="en-US" dirty="0" smtClean="0">
              <a:latin typeface="Corbel" panose="020B0503020204020204" pitchFamily="34" charset="0"/>
            </a:endParaRPr>
          </a:p>
          <a:p>
            <a:pPr lvl="1" indent="-457200">
              <a:buFont typeface="Arial" panose="020B0604020202020204" pitchFamily="34" charset="0"/>
              <a:buChar char="•"/>
            </a:pPr>
            <a:r>
              <a:rPr lang="en-US" dirty="0" smtClean="0">
                <a:latin typeface="Corbel" panose="020B0503020204020204" pitchFamily="34" charset="0"/>
              </a:rPr>
              <a:t>Before </a:t>
            </a:r>
            <a:r>
              <a:rPr lang="en-US" dirty="0">
                <a:latin typeface="Corbel" panose="020B0503020204020204" pitchFamily="34" charset="0"/>
              </a:rPr>
              <a:t>closing a case, </a:t>
            </a:r>
            <a:r>
              <a:rPr lang="en-US" b="1" dirty="0">
                <a:latin typeface="Corbel" panose="020B0503020204020204" pitchFamily="34" charset="0"/>
              </a:rPr>
              <a:t>if</a:t>
            </a:r>
            <a:r>
              <a:rPr lang="en-US" dirty="0">
                <a:latin typeface="Corbel" panose="020B0503020204020204" pitchFamily="34" charset="0"/>
              </a:rPr>
              <a:t> the case will not be opened </a:t>
            </a:r>
            <a:r>
              <a:rPr lang="en-US" b="1" dirty="0">
                <a:latin typeface="Corbel" panose="020B0503020204020204" pitchFamily="34" charset="0"/>
              </a:rPr>
              <a:t>and</a:t>
            </a:r>
            <a:r>
              <a:rPr lang="en-US" dirty="0">
                <a:latin typeface="Corbel" panose="020B0503020204020204" pitchFamily="34" charset="0"/>
              </a:rPr>
              <a:t> there were prior safety threats.</a:t>
            </a:r>
          </a:p>
          <a:p>
            <a:pPr lvl="1"/>
            <a:endParaRPr lang="en-US" dirty="0">
              <a:latin typeface="Corbel" panose="020B0503020204020204" pitchFamily="34" charset="0"/>
            </a:endParaRPr>
          </a:p>
          <a:p>
            <a:pPr lvl="1"/>
            <a:endParaRPr lang="en-US" dirty="0">
              <a:latin typeface="Corbel" panose="020B0503020204020204" pitchFamily="34" charset="0"/>
            </a:endParaRPr>
          </a:p>
          <a:p>
            <a:pPr lvl="0"/>
            <a:r>
              <a:rPr lang="en-US" b="1" dirty="0">
                <a:latin typeface="Corbel" panose="020B0503020204020204" pitchFamily="34" charset="0"/>
              </a:rPr>
              <a:t>Who: </a:t>
            </a:r>
          </a:p>
          <a:p>
            <a:pPr marL="0" lvl="1"/>
            <a:r>
              <a:rPr lang="en-US" dirty="0" smtClean="0">
                <a:latin typeface="Corbel" panose="020B0503020204020204" pitchFamily="34" charset="0"/>
              </a:rPr>
              <a:t>The </a:t>
            </a:r>
            <a:r>
              <a:rPr lang="en-US" dirty="0">
                <a:latin typeface="Corbel" panose="020B0503020204020204" pitchFamily="34" charset="0"/>
              </a:rPr>
              <a:t>social worker responding to the referral.</a:t>
            </a:r>
          </a:p>
          <a:p>
            <a:pPr lvl="1"/>
            <a:endParaRPr lang="en-US" dirty="0">
              <a:latin typeface="Corbel" panose="020B0503020204020204" pitchFamily="34" charset="0"/>
            </a:endParaRPr>
          </a:p>
          <a:p>
            <a:pPr lvl="1"/>
            <a:endParaRPr lang="en-US" dirty="0">
              <a:latin typeface="Corbel" panose="020B0503020204020204" pitchFamily="34" charset="0"/>
            </a:endParaRPr>
          </a:p>
          <a:p>
            <a:pPr lvl="0"/>
            <a:r>
              <a:rPr lang="en-US" b="1" dirty="0">
                <a:latin typeface="Corbel" panose="020B0503020204020204" pitchFamily="34" charset="0"/>
              </a:rPr>
              <a:t>When:</a:t>
            </a:r>
          </a:p>
          <a:p>
            <a:pPr lvl="0"/>
            <a:endParaRPr lang="en-US" dirty="0">
              <a:latin typeface="Corbel" panose="020B0503020204020204" pitchFamily="34" charset="0"/>
            </a:endParaRPr>
          </a:p>
          <a:p>
            <a:pPr lvl="1" indent="-457200">
              <a:buFont typeface="Arial" panose="020B0604020202020204" pitchFamily="34" charset="0"/>
              <a:buChar char="•"/>
            </a:pPr>
            <a:r>
              <a:rPr lang="en-US" dirty="0">
                <a:latin typeface="Corbel" panose="020B0503020204020204" pitchFamily="34" charset="0"/>
              </a:rPr>
              <a:t>During the first in-person contact with a family. Form must be completed in WebSDM within two working days</a:t>
            </a:r>
            <a:r>
              <a:rPr lang="en-US" dirty="0" smtClean="0">
                <a:latin typeface="Corbel" panose="020B0503020204020204" pitchFamily="34" charset="0"/>
              </a:rPr>
              <a:t>.</a:t>
            </a:r>
          </a:p>
          <a:p>
            <a:pPr lvl="1" indent="-457200">
              <a:buFont typeface="Arial" panose="020B0604020202020204" pitchFamily="34" charset="0"/>
              <a:buChar char="•"/>
            </a:pPr>
            <a:endParaRPr lang="en-US" dirty="0">
              <a:latin typeface="Corbel" panose="020B0503020204020204" pitchFamily="34" charset="0"/>
            </a:endParaRPr>
          </a:p>
          <a:p>
            <a:pPr lvl="1" indent="-457200">
              <a:buFont typeface="Arial" panose="020B0604020202020204" pitchFamily="34" charset="0"/>
              <a:buChar char="•"/>
            </a:pPr>
            <a:r>
              <a:rPr lang="en-US" dirty="0">
                <a:latin typeface="Corbel" panose="020B0503020204020204" pitchFamily="34" charset="0"/>
              </a:rPr>
              <a:t>If new circumstances result in a new safety decision, the safety assessment form must be completed in WebSDM within two working days.</a:t>
            </a:r>
          </a:p>
          <a:p>
            <a:pPr lvl="1"/>
            <a:endParaRPr lang="en-US" dirty="0">
              <a:latin typeface="Corbel" panose="020B0503020204020204" pitchFamily="34" charset="0"/>
            </a:endParaRPr>
          </a:p>
          <a:p>
            <a:pPr lvl="1"/>
            <a:endParaRPr lang="en-US" dirty="0">
              <a:latin typeface="Corbel" panose="020B0503020204020204" pitchFamily="34" charset="0"/>
            </a:endParaRPr>
          </a:p>
          <a:p>
            <a:pPr lvl="0"/>
            <a:r>
              <a:rPr lang="en-US" b="1" dirty="0" smtClean="0">
                <a:latin typeface="Corbel" panose="020B0503020204020204" pitchFamily="34" charset="0"/>
              </a:rPr>
              <a:t>Possible Decisions</a:t>
            </a:r>
            <a:r>
              <a:rPr lang="en-US" b="1" dirty="0">
                <a:latin typeface="Corbel" panose="020B0503020204020204" pitchFamily="34" charset="0"/>
              </a:rPr>
              <a:t>:</a:t>
            </a:r>
          </a:p>
          <a:p>
            <a:pPr lvl="0"/>
            <a:endParaRPr lang="en-US" dirty="0">
              <a:latin typeface="Corbel" panose="020B0503020204020204" pitchFamily="34" charset="0"/>
            </a:endParaRPr>
          </a:p>
          <a:p>
            <a:pPr lvl="1" indent="-457200">
              <a:buFont typeface="Arial" panose="020B0604020202020204" pitchFamily="34" charset="0"/>
              <a:buChar char="•"/>
            </a:pPr>
            <a:r>
              <a:rPr lang="en-US" dirty="0">
                <a:latin typeface="Corbel" panose="020B0503020204020204" pitchFamily="34" charset="0"/>
              </a:rPr>
              <a:t>The child is safe and will remain in his/her home with no intervention.</a:t>
            </a:r>
          </a:p>
          <a:p>
            <a:pPr lvl="1" indent="-457200">
              <a:buFont typeface="Arial" panose="020B0604020202020204" pitchFamily="34" charset="0"/>
              <a:buChar char="•"/>
            </a:pPr>
            <a:endParaRPr lang="en-US" dirty="0" smtClean="0">
              <a:latin typeface="Corbel" panose="020B0503020204020204" pitchFamily="34" charset="0"/>
            </a:endParaRPr>
          </a:p>
          <a:p>
            <a:pPr lvl="1" indent="-457200">
              <a:buFont typeface="Arial" panose="020B0604020202020204" pitchFamily="34" charset="0"/>
              <a:buChar char="•"/>
            </a:pPr>
            <a:r>
              <a:rPr lang="en-US" dirty="0" smtClean="0">
                <a:latin typeface="Corbel" panose="020B0503020204020204" pitchFamily="34" charset="0"/>
              </a:rPr>
              <a:t>There </a:t>
            </a:r>
            <a:r>
              <a:rPr lang="en-US" dirty="0">
                <a:latin typeface="Corbel" panose="020B0503020204020204" pitchFamily="34" charset="0"/>
              </a:rPr>
              <a:t>is at least one safety threat present, BUT</a:t>
            </a:r>
            <a:r>
              <a:rPr lang="en-US" baseline="0" dirty="0">
                <a:latin typeface="Corbel" panose="020B0503020204020204" pitchFamily="34" charset="0"/>
              </a:rPr>
              <a:t> the danger can be controlled with</a:t>
            </a:r>
            <a:r>
              <a:rPr lang="en-US" dirty="0">
                <a:latin typeface="Corbel" panose="020B0503020204020204" pitchFamily="34" charset="0"/>
              </a:rPr>
              <a:t> an in-home SAFETY PLAN.</a:t>
            </a:r>
          </a:p>
          <a:p>
            <a:pPr lvl="1" indent="-457200">
              <a:buFont typeface="Arial" panose="020B0604020202020204" pitchFamily="34" charset="0"/>
              <a:buChar char="•"/>
            </a:pPr>
            <a:endParaRPr lang="en-US" dirty="0" smtClean="0">
              <a:latin typeface="Corbel" panose="020B0503020204020204" pitchFamily="34" charset="0"/>
            </a:endParaRPr>
          </a:p>
          <a:p>
            <a:pPr lvl="1" indent="-457200">
              <a:buFont typeface="Arial" panose="020B0604020202020204" pitchFamily="34" charset="0"/>
              <a:buChar char="•"/>
            </a:pPr>
            <a:r>
              <a:rPr lang="en-US" dirty="0" smtClean="0">
                <a:latin typeface="Corbel" panose="020B0503020204020204" pitchFamily="34" charset="0"/>
              </a:rPr>
              <a:t>There </a:t>
            </a:r>
            <a:r>
              <a:rPr lang="en-US" dirty="0">
                <a:latin typeface="Corbel" panose="020B0503020204020204" pitchFamily="34" charset="0"/>
              </a:rPr>
              <a:t>is at least one safety threat, and the child has been removed.</a:t>
            </a:r>
          </a:p>
        </p:txBody>
      </p:sp>
    </p:spTree>
    <p:extLst>
      <p:ext uri="{BB962C8B-B14F-4D97-AF65-F5344CB8AC3E}">
        <p14:creationId xmlns:p14="http://schemas.microsoft.com/office/powerpoint/2010/main" val="1334368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7651432"/>
          </a:xfrm>
        </p:spPr>
        <p:txBody>
          <a:bodyPr/>
          <a:lstStyle/>
          <a:p>
            <a:r>
              <a:rPr lang="en-US" dirty="0">
                <a:latin typeface="Corbel" panose="020B0503020204020204" pitchFamily="34" charset="0"/>
              </a:rPr>
              <a:t>If you are assigned a case, the first thing you ought to do is look at the safety status of that case. Are there any threats now? Once again, WebSDM will make that information easy to access. Is there a safety plan that you just assumed responsibility for monitoring? You need to know the current safety status of every one of your cases. During the life of a case, there will be times when everything is safe. There may also be times when you may need to temporarily introduce some safety interventions, or even times you need to make an emergency protective placement because things have changed so fast that you don’t have time to go to court. You need a safety assessment review/update. When conditions change, you have two days to document, but you will want to document as soon as possible.</a:t>
            </a:r>
          </a:p>
          <a:p>
            <a:r>
              <a:rPr lang="en-US" dirty="0">
                <a:latin typeface="Corbel" panose="020B0503020204020204" pitchFamily="34" charset="0"/>
              </a:rPr>
              <a:t> </a:t>
            </a:r>
          </a:p>
          <a:p>
            <a:r>
              <a:rPr lang="en-US" dirty="0">
                <a:latin typeface="Corbel" panose="020B0503020204020204" pitchFamily="34" charset="0"/>
              </a:rPr>
              <a:t>Finally, if you are considering closing a case, you must complete a closing safety assessment. This assessment must show that there are no safety threats. If it does not, closing the case is probably not an option.  </a:t>
            </a:r>
          </a:p>
          <a:p>
            <a:r>
              <a:rPr lang="en-US" dirty="0">
                <a:latin typeface="Corbel" panose="020B0503020204020204" pitchFamily="34" charset="0"/>
              </a:rPr>
              <a:t> </a:t>
            </a:r>
          </a:p>
          <a:p>
            <a:r>
              <a:rPr lang="en-US" dirty="0">
                <a:latin typeface="Corbel" panose="020B0503020204020204" pitchFamily="34" charset="0"/>
              </a:rPr>
              <a:t>The decisions are the same as for safety plans during referrals.  </a:t>
            </a:r>
          </a:p>
          <a:p>
            <a:endParaRPr lang="en-US" dirty="0">
              <a:latin typeface="Corbel" panose="020B0503020204020204" pitchFamily="34" charset="0"/>
            </a:endParaRPr>
          </a:p>
          <a:p>
            <a:pPr lvl="0"/>
            <a:r>
              <a:rPr lang="en-US" b="1" dirty="0" smtClean="0">
                <a:latin typeface="Corbel" panose="020B0503020204020204" pitchFamily="34" charset="0"/>
              </a:rPr>
              <a:t>Which Cases:</a:t>
            </a:r>
          </a:p>
          <a:p>
            <a:pPr lvl="0"/>
            <a:endParaRPr lang="en-US" dirty="0">
              <a:latin typeface="Corbel" panose="020B0503020204020204" pitchFamily="34" charset="0"/>
            </a:endParaRPr>
          </a:p>
          <a:p>
            <a:pPr lvl="1" indent="-457200">
              <a:buFont typeface="Arial" panose="020B0604020202020204" pitchFamily="34" charset="0"/>
              <a:buChar char="•"/>
            </a:pPr>
            <a:r>
              <a:rPr lang="en-US" dirty="0">
                <a:latin typeface="Corbel" panose="020B0503020204020204" pitchFamily="34" charset="0"/>
              </a:rPr>
              <a:t>Every open case in which changing circumstances require another safety assessment</a:t>
            </a:r>
            <a:r>
              <a:rPr lang="en-US" dirty="0" smtClean="0">
                <a:latin typeface="Corbel" panose="020B0503020204020204" pitchFamily="34" charset="0"/>
              </a:rPr>
              <a:t>.</a:t>
            </a:r>
          </a:p>
          <a:p>
            <a:pPr lvl="1" indent="-457200">
              <a:buFont typeface="Arial" panose="020B0604020202020204" pitchFamily="34" charset="0"/>
              <a:buChar char="•"/>
            </a:pPr>
            <a:endParaRPr lang="en-US" dirty="0">
              <a:latin typeface="Corbel" panose="020B0503020204020204" pitchFamily="34" charset="0"/>
            </a:endParaRPr>
          </a:p>
          <a:p>
            <a:pPr lvl="1" indent="-457200">
              <a:buFont typeface="Arial" panose="020B0604020202020204" pitchFamily="34" charset="0"/>
              <a:buChar char="•"/>
            </a:pPr>
            <a:r>
              <a:rPr lang="en-US" dirty="0">
                <a:latin typeface="Corbel" panose="020B0503020204020204" pitchFamily="34" charset="0"/>
              </a:rPr>
              <a:t>Prior to closure of a case.</a:t>
            </a:r>
          </a:p>
          <a:p>
            <a:pPr lvl="1"/>
            <a:endParaRPr lang="en-US" dirty="0">
              <a:latin typeface="Corbel" panose="020B0503020204020204" pitchFamily="34" charset="0"/>
            </a:endParaRPr>
          </a:p>
          <a:p>
            <a:pPr lvl="0"/>
            <a:r>
              <a:rPr lang="en-US" b="1" dirty="0">
                <a:latin typeface="Corbel" panose="020B0503020204020204" pitchFamily="34" charset="0"/>
              </a:rPr>
              <a:t>Who:</a:t>
            </a:r>
          </a:p>
          <a:p>
            <a:pPr marL="0" lvl="1"/>
            <a:r>
              <a:rPr lang="en-US" dirty="0" smtClean="0">
                <a:latin typeface="Corbel" panose="020B0503020204020204" pitchFamily="34" charset="0"/>
              </a:rPr>
              <a:t>The </a:t>
            </a:r>
            <a:r>
              <a:rPr lang="en-US" dirty="0">
                <a:latin typeface="Corbel" panose="020B0503020204020204" pitchFamily="34" charset="0"/>
              </a:rPr>
              <a:t>assigned social worker.</a:t>
            </a:r>
          </a:p>
          <a:p>
            <a:pPr lvl="1"/>
            <a:endParaRPr lang="en-US" dirty="0">
              <a:latin typeface="Corbel" panose="020B0503020204020204" pitchFamily="34" charset="0"/>
            </a:endParaRPr>
          </a:p>
          <a:p>
            <a:pPr lvl="0"/>
            <a:r>
              <a:rPr lang="en-US" b="1" dirty="0">
                <a:latin typeface="Corbel" panose="020B0503020204020204" pitchFamily="34" charset="0"/>
              </a:rPr>
              <a:t>When:</a:t>
            </a:r>
          </a:p>
          <a:p>
            <a:pPr marL="0" lvl="1"/>
            <a:r>
              <a:rPr lang="en-US" dirty="0" smtClean="0">
                <a:latin typeface="Corbel" panose="020B0503020204020204" pitchFamily="34" charset="0"/>
              </a:rPr>
              <a:t>The </a:t>
            </a:r>
            <a:r>
              <a:rPr lang="en-US" dirty="0">
                <a:latin typeface="Corbel" panose="020B0503020204020204" pitchFamily="34" charset="0"/>
              </a:rPr>
              <a:t>assessment should be done immediately; the form should be completed within two working days.</a:t>
            </a:r>
          </a:p>
          <a:p>
            <a:pPr lvl="1"/>
            <a:endParaRPr lang="en-US" dirty="0">
              <a:latin typeface="Corbel" panose="020B0503020204020204" pitchFamily="34" charset="0"/>
            </a:endParaRPr>
          </a:p>
          <a:p>
            <a:pPr lvl="0"/>
            <a:r>
              <a:rPr lang="en-US" b="1" dirty="0">
                <a:latin typeface="Corbel" panose="020B0503020204020204" pitchFamily="34" charset="0"/>
              </a:rPr>
              <a:t>Decision:</a:t>
            </a:r>
          </a:p>
          <a:p>
            <a:pPr lvl="0"/>
            <a:endParaRPr lang="en-US" dirty="0">
              <a:latin typeface="Corbel" panose="020B0503020204020204" pitchFamily="34" charset="0"/>
            </a:endParaRPr>
          </a:p>
          <a:p>
            <a:pPr lvl="1" indent="-457200">
              <a:buFont typeface="Arial" panose="020B0604020202020204" pitchFamily="34" charset="0"/>
              <a:buChar char="•"/>
            </a:pPr>
            <a:r>
              <a:rPr lang="en-US" dirty="0">
                <a:latin typeface="Corbel" panose="020B0503020204020204" pitchFamily="34" charset="0"/>
              </a:rPr>
              <a:t>The child is safe and will remain in his/her home with no intervention.</a:t>
            </a:r>
          </a:p>
          <a:p>
            <a:pPr lvl="1" indent="-457200">
              <a:buFont typeface="Arial" panose="020B0604020202020204" pitchFamily="34" charset="0"/>
              <a:buChar char="•"/>
            </a:pPr>
            <a:endParaRPr lang="en-US" dirty="0" smtClean="0">
              <a:latin typeface="Corbel" panose="020B0503020204020204" pitchFamily="34" charset="0"/>
            </a:endParaRPr>
          </a:p>
          <a:p>
            <a:pPr lvl="1" indent="-457200">
              <a:buFont typeface="Arial" panose="020B0604020202020204" pitchFamily="34" charset="0"/>
              <a:buChar char="•"/>
            </a:pPr>
            <a:r>
              <a:rPr lang="en-US" dirty="0" smtClean="0">
                <a:latin typeface="Corbel" panose="020B0503020204020204" pitchFamily="34" charset="0"/>
              </a:rPr>
              <a:t>There </a:t>
            </a:r>
            <a:r>
              <a:rPr lang="en-US" dirty="0">
                <a:latin typeface="Corbel" panose="020B0503020204020204" pitchFamily="34" charset="0"/>
              </a:rPr>
              <a:t>is at least one safety threat present, BUT</a:t>
            </a:r>
            <a:r>
              <a:rPr lang="en-US" baseline="0" dirty="0">
                <a:latin typeface="Corbel" panose="020B0503020204020204" pitchFamily="34" charset="0"/>
              </a:rPr>
              <a:t> the danger can be controlled with</a:t>
            </a:r>
            <a:r>
              <a:rPr lang="en-US" dirty="0">
                <a:latin typeface="Corbel" panose="020B0503020204020204" pitchFamily="34" charset="0"/>
              </a:rPr>
              <a:t> an in-home SAFETY PLAN.</a:t>
            </a:r>
          </a:p>
          <a:p>
            <a:pPr lvl="1" indent="-457200">
              <a:buFont typeface="Arial" panose="020B0604020202020204" pitchFamily="34" charset="0"/>
              <a:buChar char="•"/>
            </a:pPr>
            <a:endParaRPr lang="en-US" dirty="0" smtClean="0">
              <a:latin typeface="Corbel" panose="020B0503020204020204" pitchFamily="34" charset="0"/>
            </a:endParaRPr>
          </a:p>
          <a:p>
            <a:pPr lvl="1" indent="-457200">
              <a:buFont typeface="Arial" panose="020B0604020202020204" pitchFamily="34" charset="0"/>
              <a:buChar char="•"/>
            </a:pPr>
            <a:r>
              <a:rPr lang="en-US" dirty="0" smtClean="0">
                <a:latin typeface="Corbel" panose="020B0503020204020204" pitchFamily="34" charset="0"/>
              </a:rPr>
              <a:t>There </a:t>
            </a:r>
            <a:r>
              <a:rPr lang="en-US" dirty="0">
                <a:latin typeface="Corbel" panose="020B0503020204020204" pitchFamily="34" charset="0"/>
              </a:rPr>
              <a:t>is at least one safety threat, and the child has been removed.</a:t>
            </a:r>
            <a:endParaRPr lang="en-CA" dirty="0">
              <a:latin typeface="Corbel" panose="020B0503020204020204" pitchFamily="34" charset="0"/>
            </a:endParaRPr>
          </a:p>
        </p:txBody>
      </p:sp>
    </p:spTree>
    <p:extLst>
      <p:ext uri="{BB962C8B-B14F-4D97-AF65-F5344CB8AC3E}">
        <p14:creationId xmlns:p14="http://schemas.microsoft.com/office/powerpoint/2010/main" val="2052662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12299632"/>
          </a:xfrm>
        </p:spPr>
        <p:txBody>
          <a:bodyPr/>
          <a:lstStyle/>
          <a:p>
            <a:r>
              <a:rPr lang="en-US" dirty="0">
                <a:latin typeface="Corbel" panose="020B0503020204020204" pitchFamily="34" charset="0"/>
              </a:rPr>
              <a:t>In looking at the revised SDM safety assessment, you’ll notice that California workgroup members worked hard to integrate the structure of the Three Questions, which are essential questions that guide child protection practice, and other key family-centered concepts—such as caregiver complicating behaviors, actions of protection, and network resources—into the framework itself.</a:t>
            </a:r>
          </a:p>
          <a:p>
            <a:r>
              <a:rPr lang="en-US" dirty="0">
                <a:latin typeface="Corbel" panose="020B0503020204020204" pitchFamily="34" charset="0"/>
              </a:rPr>
              <a:t> </a:t>
            </a:r>
          </a:p>
          <a:p>
            <a:r>
              <a:rPr lang="en-US" dirty="0">
                <a:latin typeface="Corbel" panose="020B0503020204020204" pitchFamily="34" charset="0"/>
              </a:rPr>
              <a:t>The safety assessment incorporates the concept of caregiver complicating behaviors into the consideration of caregiver actions or inactions that may pose a safety threat for a child or children. The safety assessment prompts the caseworker to engage in a balanced assessment of actions of protection and how the family’s network can be accessed to achieve immediate safety.</a:t>
            </a:r>
          </a:p>
          <a:p>
            <a:r>
              <a:rPr lang="en-US" dirty="0">
                <a:latin typeface="Corbel" panose="020B0503020204020204" pitchFamily="34" charset="0"/>
              </a:rPr>
              <a:t> </a:t>
            </a:r>
          </a:p>
          <a:p>
            <a:r>
              <a:rPr lang="en-US" dirty="0">
                <a:latin typeface="Corbel" panose="020B0503020204020204" pitchFamily="34" charset="0"/>
              </a:rPr>
              <a:t>When gathering the information necessary to conduct the safety assessment, we recommend organizing your conversations with families around the Three Questions: What are we worried about? What is working well? What do you think needs to happen next to make this better? Social workers can use these questions to start getting critical information about safety threats, protective abilities, and possible interventions, and can then ask more detailed and pointed questions for further information. </a:t>
            </a:r>
          </a:p>
          <a:p>
            <a:r>
              <a:rPr lang="en-US" dirty="0">
                <a:latin typeface="Corbel" panose="020B0503020204020204" pitchFamily="34" charset="0"/>
              </a:rPr>
              <a:t> </a:t>
            </a:r>
          </a:p>
          <a:p>
            <a:r>
              <a:rPr lang="en-US" dirty="0">
                <a:latin typeface="Corbel" panose="020B0503020204020204" pitchFamily="34" charset="0"/>
              </a:rPr>
              <a:t>When used in the process of assessing immediate safety in a household, the SDM safety assessment provides a helpful framework for making the best safety decision and plan for a household at any point in the referral investigation.</a:t>
            </a:r>
          </a:p>
          <a:p>
            <a:r>
              <a:rPr lang="en-US" dirty="0">
                <a:latin typeface="Corbel" panose="020B0503020204020204" pitchFamily="34" charset="0"/>
              </a:rPr>
              <a:t> </a:t>
            </a:r>
          </a:p>
          <a:p>
            <a:r>
              <a:rPr lang="en-US" dirty="0">
                <a:latin typeface="Corbel" panose="020B0503020204020204" pitchFamily="34" charset="0"/>
              </a:rPr>
              <a:t>There are some common areas where use of the SDM safety assessment process can be strengthened to get the best results:</a:t>
            </a:r>
          </a:p>
          <a:p>
            <a:r>
              <a:rPr lang="en-US" dirty="0">
                <a:latin typeface="Corbel" panose="020B0503020204020204" pitchFamily="34" charset="0"/>
              </a:rPr>
              <a:t> </a:t>
            </a:r>
          </a:p>
          <a:p>
            <a:pPr marL="457200" lvl="0" indent="-457200">
              <a:buFont typeface="Arial" panose="020B0604020202020204" pitchFamily="34" charset="0"/>
              <a:buChar char="•"/>
            </a:pPr>
            <a:r>
              <a:rPr lang="en-US" dirty="0">
                <a:latin typeface="Corbel" panose="020B0503020204020204" pitchFamily="34" charset="0"/>
              </a:rPr>
              <a:t>Make sure to pay attention to the definitions of each item on the safety assessment. The definitions have been written to achieve consistency in assessing:</a:t>
            </a:r>
          </a:p>
          <a:p>
            <a:r>
              <a:rPr lang="en-US" dirty="0">
                <a:latin typeface="Corbel" panose="020B0503020204020204" pitchFamily="34" charset="0"/>
              </a:rPr>
              <a:t> </a:t>
            </a:r>
          </a:p>
          <a:p>
            <a:pPr marL="914400" lvl="1" indent="-457200">
              <a:buFont typeface="Calibri" panose="020F0502020204030204" pitchFamily="34" charset="0"/>
              <a:buChar char="»"/>
            </a:pPr>
            <a:r>
              <a:rPr lang="en-US" dirty="0">
                <a:latin typeface="Corbel" panose="020B0503020204020204" pitchFamily="34" charset="0"/>
              </a:rPr>
              <a:t>The threshold for conditions that pose an IMMEDIATE and SEVERE danger to a child;</a:t>
            </a:r>
          </a:p>
          <a:p>
            <a:pPr marL="914400" lvl="1" indent="-457200">
              <a:buFont typeface="Calibri" panose="020F0502020204030204" pitchFamily="34" charset="0"/>
              <a:buChar char="»"/>
            </a:pPr>
            <a:endParaRPr lang="en-US" dirty="0" smtClean="0">
              <a:latin typeface="Corbel" panose="020B0503020204020204" pitchFamily="34" charset="0"/>
            </a:endParaRPr>
          </a:p>
          <a:p>
            <a:pPr marL="914400" lvl="1" indent="-457200">
              <a:buFont typeface="Calibri" panose="020F0502020204030204" pitchFamily="34" charset="0"/>
              <a:buChar char="»"/>
            </a:pPr>
            <a:r>
              <a:rPr lang="en-US" dirty="0" smtClean="0">
                <a:latin typeface="Corbel" panose="020B0503020204020204" pitchFamily="34" charset="0"/>
              </a:rPr>
              <a:t>The </a:t>
            </a:r>
            <a:r>
              <a:rPr lang="en-US" dirty="0">
                <a:latin typeface="Corbel" panose="020B0503020204020204" pitchFamily="34" charset="0"/>
              </a:rPr>
              <a:t>threshold for demonstrated actions of protection that can be put to use immediately to create safety for a child;</a:t>
            </a:r>
          </a:p>
          <a:p>
            <a:pPr marL="914400" lvl="1" indent="-457200">
              <a:buFont typeface="Calibri" panose="020F0502020204030204" pitchFamily="34" charset="0"/>
              <a:buChar char="»"/>
            </a:pPr>
            <a:endParaRPr lang="en-US" dirty="0" smtClean="0">
              <a:latin typeface="Corbel" panose="020B0503020204020204" pitchFamily="34" charset="0"/>
            </a:endParaRPr>
          </a:p>
          <a:p>
            <a:pPr marL="914400" lvl="1" indent="-457200">
              <a:buFont typeface="Calibri" panose="020F0502020204030204" pitchFamily="34" charset="0"/>
              <a:buChar char="»"/>
            </a:pPr>
            <a:r>
              <a:rPr lang="en-US" dirty="0" smtClean="0">
                <a:latin typeface="Corbel" panose="020B0503020204020204" pitchFamily="34" charset="0"/>
              </a:rPr>
              <a:t>The </a:t>
            </a:r>
            <a:r>
              <a:rPr lang="en-US" dirty="0">
                <a:latin typeface="Corbel" panose="020B0503020204020204" pitchFamily="34" charset="0"/>
              </a:rPr>
              <a:t>context of child vulnerabilities when assessing the threshold for danger; and</a:t>
            </a:r>
          </a:p>
          <a:p>
            <a:pPr marL="914400" lvl="1" indent="-457200">
              <a:buFont typeface="Calibri" panose="020F0502020204030204" pitchFamily="34" charset="0"/>
              <a:buChar char="»"/>
            </a:pPr>
            <a:endParaRPr lang="en-US" dirty="0" smtClean="0">
              <a:latin typeface="Corbel" panose="020B0503020204020204" pitchFamily="34" charset="0"/>
            </a:endParaRPr>
          </a:p>
          <a:p>
            <a:pPr marL="914400" lvl="1" indent="-457200">
              <a:buFont typeface="Calibri" panose="020F0502020204030204" pitchFamily="34" charset="0"/>
              <a:buChar char="»"/>
            </a:pPr>
            <a:r>
              <a:rPr lang="en-US" dirty="0" smtClean="0">
                <a:latin typeface="Corbel" panose="020B0503020204020204" pitchFamily="34" charset="0"/>
              </a:rPr>
              <a:t>How </a:t>
            </a:r>
            <a:r>
              <a:rPr lang="en-US" dirty="0">
                <a:latin typeface="Corbel" panose="020B0503020204020204" pitchFamily="34" charset="0"/>
              </a:rPr>
              <a:t>the presence of caregiver complicating factors affects that caregiver’s behaviors.</a:t>
            </a:r>
          </a:p>
          <a:p>
            <a:r>
              <a:rPr lang="en-US" dirty="0">
                <a:latin typeface="Corbel" panose="020B0503020204020204" pitchFamily="34" charset="0"/>
              </a:rPr>
              <a:t> </a:t>
            </a:r>
          </a:p>
          <a:p>
            <a:pPr marL="457200" lvl="0" indent="-457200">
              <a:buFont typeface="Arial" panose="020B0604020202020204" pitchFamily="34" charset="0"/>
              <a:buChar char="•"/>
            </a:pPr>
            <a:r>
              <a:rPr lang="en-US" dirty="0">
                <a:latin typeface="Corbel" panose="020B0503020204020204" pitchFamily="34" charset="0"/>
              </a:rPr>
              <a:t>Learn how to explain the process and key decision of the safety assessment and facilitate a meaningful conversation with the family, child, and network about danger and what actions are necessary to ensure immediate child safety.</a:t>
            </a:r>
          </a:p>
          <a:p>
            <a:pPr marL="457200" indent="-457200">
              <a:buFont typeface="Arial" panose="020B0604020202020204" pitchFamily="34" charset="0"/>
              <a:buNone/>
            </a:pPr>
            <a:r>
              <a:rPr lang="en-US" dirty="0">
                <a:latin typeface="Corbel" panose="020B0503020204020204" pitchFamily="34" charset="0"/>
              </a:rPr>
              <a:t> </a:t>
            </a:r>
          </a:p>
          <a:p>
            <a:pPr marL="457200" lvl="0" indent="-457200">
              <a:buFont typeface="Arial" panose="020B0604020202020204" pitchFamily="34" charset="0"/>
              <a:buChar char="•"/>
            </a:pPr>
            <a:r>
              <a:rPr lang="en-US" dirty="0">
                <a:latin typeface="Corbel" panose="020B0503020204020204" pitchFamily="34" charset="0"/>
              </a:rPr>
              <a:t>As you are assessing safety, make sure that the process of gathering information is balanced and behaviorally</a:t>
            </a:r>
            <a:r>
              <a:rPr lang="en-US" baseline="0" dirty="0">
                <a:latin typeface="Corbel" panose="020B0503020204020204" pitchFamily="34" charset="0"/>
              </a:rPr>
              <a:t> based</a:t>
            </a:r>
            <a:r>
              <a:rPr lang="en-US" dirty="0">
                <a:latin typeface="Corbel" panose="020B0503020204020204" pitchFamily="34" charset="0"/>
              </a:rPr>
              <a:t> AND that it is focused on the essential threshold related to immediate danger.</a:t>
            </a:r>
          </a:p>
          <a:p>
            <a:pPr marL="457200" indent="-457200">
              <a:buFont typeface="Arial" panose="020B0604020202020204" pitchFamily="34" charset="0"/>
              <a:buNone/>
            </a:pPr>
            <a:r>
              <a:rPr lang="en-US" dirty="0">
                <a:latin typeface="Corbel" panose="020B0503020204020204" pitchFamily="34" charset="0"/>
              </a:rPr>
              <a:t> </a:t>
            </a:r>
          </a:p>
          <a:p>
            <a:pPr marL="457200" lvl="0" indent="-457200">
              <a:buFont typeface="Arial" panose="020B0604020202020204" pitchFamily="34" charset="0"/>
              <a:buChar char="•"/>
            </a:pPr>
            <a:r>
              <a:rPr lang="en-US" dirty="0">
                <a:latin typeface="Corbel" panose="020B0503020204020204" pitchFamily="34" charset="0"/>
              </a:rPr>
              <a:t>Consider whether safety can be managed with an in-home intervention, rather than protective removal, whenever possible; develop strong skills in creating and documenting emergency safety plans.</a:t>
            </a:r>
          </a:p>
          <a:p>
            <a:pPr marL="457200" indent="-457200">
              <a:buFont typeface="Arial" panose="020B0604020202020204" pitchFamily="34" charset="0"/>
              <a:buChar char="•"/>
            </a:pPr>
            <a:endParaRPr lang="en-US" dirty="0">
              <a:latin typeface="Corbel" panose="020B0503020204020204" pitchFamily="34" charset="0"/>
            </a:endParaRPr>
          </a:p>
          <a:p>
            <a:pPr marL="457200" lvl="0" indent="-457200">
              <a:buFont typeface="Arial" panose="020B0604020202020204" pitchFamily="34" charset="0"/>
              <a:buChar char="•"/>
            </a:pPr>
            <a:r>
              <a:rPr lang="en-US" dirty="0">
                <a:latin typeface="Corbel" panose="020B0503020204020204" pitchFamily="34" charset="0"/>
              </a:rPr>
              <a:t>During an investigation (and throughout the life of a family’s case), the SDM safety assessment decision should reflect the current safety decision for that household: safe, safe with a plan, or unsafe. Be sure to complete an updated safety assessment in WebSDM any time the safety decision changes, and make sure that the last safety assessment prior to closing a referral or case shows that conditions in the household are safe, based on details provided in referral or case narratives.</a:t>
            </a:r>
          </a:p>
          <a:p>
            <a:pPr marL="457200" indent="-457200">
              <a:buFont typeface="Arial" panose="020B0604020202020204" pitchFamily="34" charset="0"/>
              <a:buNone/>
            </a:pPr>
            <a:r>
              <a:rPr lang="en-US" dirty="0">
                <a:latin typeface="Corbel" panose="020B0503020204020204" pitchFamily="34" charset="0"/>
              </a:rPr>
              <a:t> </a:t>
            </a:r>
          </a:p>
          <a:p>
            <a:pPr marL="457200" lvl="0" indent="-457200">
              <a:buFont typeface="Arial" panose="020B0604020202020204" pitchFamily="34" charset="0"/>
              <a:buChar char="•"/>
            </a:pPr>
            <a:r>
              <a:rPr lang="en-US" dirty="0">
                <a:latin typeface="Corbel" panose="020B0503020204020204" pitchFamily="34" charset="0"/>
              </a:rPr>
              <a:t>Finally, because a child is likely to reside in multiple households, and referrals created in CWS/CMS often list allegations about caregivers living in multiple households, always make sure to assess each household in which there are allegations.</a:t>
            </a:r>
            <a:endParaRPr lang="en-CA" dirty="0">
              <a:latin typeface="Corbel" panose="020B0503020204020204" pitchFamily="34" charset="0"/>
            </a:endParaRPr>
          </a:p>
        </p:txBody>
      </p:sp>
    </p:spTree>
    <p:extLst>
      <p:ext uri="{BB962C8B-B14F-4D97-AF65-F5344CB8AC3E}">
        <p14:creationId xmlns:p14="http://schemas.microsoft.com/office/powerpoint/2010/main" val="3704080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4356074"/>
          </a:xfrm>
        </p:spPr>
        <p:txBody>
          <a:bodyPr/>
          <a:lstStyle/>
          <a:p>
            <a:r>
              <a:rPr lang="en-US" dirty="0">
                <a:latin typeface="Corbel" panose="020B0503020204020204" pitchFamily="34" charset="0"/>
              </a:rPr>
              <a:t>The SDM safety assessment provides a structure for gathering and organizing information and answering the essential question </a:t>
            </a:r>
            <a:r>
              <a:rPr lang="en-US" i="1" dirty="0">
                <a:latin typeface="Corbel" panose="020B0503020204020204" pitchFamily="34" charset="0"/>
              </a:rPr>
              <a:t>“Is the child safe</a:t>
            </a:r>
            <a:r>
              <a:rPr lang="en-US" dirty="0">
                <a:latin typeface="Corbel" panose="020B0503020204020204" pitchFamily="34" charset="0"/>
              </a:rPr>
              <a:t>?”</a:t>
            </a:r>
          </a:p>
          <a:p>
            <a:r>
              <a:rPr lang="en-US" dirty="0">
                <a:latin typeface="Corbel" panose="020B0503020204020204" pitchFamily="34" charset="0"/>
              </a:rPr>
              <a:t> </a:t>
            </a:r>
          </a:p>
          <a:p>
            <a:r>
              <a:rPr lang="en-US" dirty="0">
                <a:latin typeface="Corbel" panose="020B0503020204020204" pitchFamily="34" charset="0"/>
              </a:rPr>
              <a:t>Each safety threat’s definitions are calibrated to consider whether any child in the household is in </a:t>
            </a:r>
            <a:r>
              <a:rPr lang="en-US" u="sng" dirty="0">
                <a:latin typeface="Corbel" panose="020B0503020204020204" pitchFamily="34" charset="0"/>
              </a:rPr>
              <a:t>present</a:t>
            </a:r>
            <a:r>
              <a:rPr lang="en-US" u="none" dirty="0">
                <a:latin typeface="Corbel" panose="020B0503020204020204" pitchFamily="34" charset="0"/>
              </a:rPr>
              <a:t> </a:t>
            </a:r>
            <a:r>
              <a:rPr lang="en-US" dirty="0">
                <a:latin typeface="Corbel" panose="020B0503020204020204" pitchFamily="34" charset="0"/>
              </a:rPr>
              <a:t>danger of immediate/serious harm that requires action (consisting of safety intervention via a safety plan or protective placement).</a:t>
            </a:r>
          </a:p>
          <a:p>
            <a:r>
              <a:rPr lang="en-US" dirty="0">
                <a:latin typeface="Corbel" panose="020B0503020204020204" pitchFamily="34" charset="0"/>
              </a:rPr>
              <a:t> </a:t>
            </a:r>
          </a:p>
          <a:p>
            <a:r>
              <a:rPr lang="en-US" dirty="0">
                <a:latin typeface="Corbel" panose="020B0503020204020204" pitchFamily="34" charset="0"/>
              </a:rPr>
              <a:t>Some tips to remember when considering child vulnerabilities:</a:t>
            </a:r>
          </a:p>
          <a:p>
            <a:r>
              <a:rPr lang="en-US" dirty="0">
                <a:latin typeface="Corbel" panose="020B0503020204020204" pitchFamily="34" charset="0"/>
              </a:rPr>
              <a:t> </a:t>
            </a:r>
          </a:p>
          <a:p>
            <a:pPr marL="457200" lvl="0" indent="-457200">
              <a:buFont typeface="Arial" panose="020B0604020202020204" pitchFamily="34" charset="0"/>
              <a:buChar char="•"/>
            </a:pPr>
            <a:r>
              <a:rPr lang="en-US" dirty="0">
                <a:latin typeface="Corbel" panose="020B0503020204020204" pitchFamily="34" charset="0"/>
              </a:rPr>
              <a:t>The SDM safety assessment takes all children within the household into consideration. Each safety threat item should be considered as it</a:t>
            </a:r>
            <a:r>
              <a:rPr lang="en-US" baseline="0" dirty="0">
                <a:latin typeface="Corbel" panose="020B0503020204020204" pitchFamily="34" charset="0"/>
              </a:rPr>
              <a:t> applies to</a:t>
            </a:r>
            <a:r>
              <a:rPr lang="en-US" dirty="0">
                <a:latin typeface="Corbel" panose="020B0503020204020204" pitchFamily="34" charset="0"/>
              </a:rPr>
              <a:t> the most vulnerable child, even if he/she is not listed as a victim child in the report.</a:t>
            </a:r>
          </a:p>
          <a:p>
            <a:pPr marL="457200" indent="-457200"/>
            <a:r>
              <a:rPr lang="en-US" dirty="0">
                <a:latin typeface="Corbel" panose="020B0503020204020204" pitchFamily="34" charset="0"/>
              </a:rPr>
              <a:t> </a:t>
            </a:r>
          </a:p>
          <a:p>
            <a:pPr marL="457200" indent="-457200">
              <a:buFont typeface="Arial" panose="020B0604020202020204" pitchFamily="34" charset="0"/>
              <a:buChar char="•"/>
            </a:pPr>
            <a:r>
              <a:rPr lang="en-US" dirty="0">
                <a:latin typeface="Corbel" panose="020B0503020204020204" pitchFamily="34" charset="0"/>
              </a:rPr>
              <a:t>Mark any safety threats that apply, and actively consider each safety threat in the context of identified vulnerabilities.</a:t>
            </a:r>
          </a:p>
          <a:p>
            <a:pPr marL="457200" indent="-457200">
              <a:buFont typeface="Arial" panose="020B0604020202020204" pitchFamily="34" charset="0"/>
              <a:buChar char="•"/>
            </a:pPr>
            <a:endParaRPr lang="en-US" dirty="0">
              <a:latin typeface="Corbel" panose="020B0503020204020204" pitchFamily="34" charset="0"/>
            </a:endParaRPr>
          </a:p>
          <a:p>
            <a:pPr marL="457200" indent="-457200">
              <a:buFont typeface="Arial" panose="020B0604020202020204" pitchFamily="34" charset="0"/>
              <a:buChar char="•"/>
            </a:pPr>
            <a:r>
              <a:rPr lang="en-US" dirty="0">
                <a:latin typeface="Corbel" panose="020B0503020204020204" pitchFamily="34" charset="0"/>
              </a:rPr>
              <a:t>Use your observation and interviewing skills, and access collateral sources as needed, to consider all potential vulnerabilities.</a:t>
            </a:r>
          </a:p>
          <a:p>
            <a:pPr marL="457200" indent="-457200">
              <a:buFont typeface="Arial" panose="020B0604020202020204" pitchFamily="34" charset="0"/>
              <a:buChar char="•"/>
            </a:pPr>
            <a:endParaRPr lang="en-US" dirty="0">
              <a:latin typeface="Corbel" panose="020B0503020204020204" pitchFamily="34" charset="0"/>
            </a:endParaRPr>
          </a:p>
          <a:p>
            <a:pPr marL="457200" indent="-457200">
              <a:buFont typeface="Arial" panose="020B0604020202020204" pitchFamily="34" charset="0"/>
              <a:buChar char="•"/>
            </a:pPr>
            <a:r>
              <a:rPr lang="en-US" dirty="0">
                <a:latin typeface="Corbel" panose="020B0503020204020204" pitchFamily="34" charset="0"/>
              </a:rPr>
              <a:t>The monitoring of any safety interventions must take into account whether they are effective in controlling immediate safety threats for </a:t>
            </a:r>
            <a:r>
              <a:rPr lang="en-US" b="1" dirty="0">
                <a:latin typeface="Corbel" panose="020B0503020204020204" pitchFamily="34" charset="0"/>
              </a:rPr>
              <a:t>the most vulnerable child</a:t>
            </a:r>
            <a:r>
              <a:rPr lang="en-US" dirty="0">
                <a:latin typeface="Corbel" panose="020B0503020204020204" pitchFamily="34" charset="0"/>
              </a:rPr>
              <a:t> in the home.</a:t>
            </a:r>
          </a:p>
        </p:txBody>
      </p:sp>
    </p:spTree>
    <p:extLst>
      <p:ext uri="{BB962C8B-B14F-4D97-AF65-F5344CB8AC3E}">
        <p14:creationId xmlns:p14="http://schemas.microsoft.com/office/powerpoint/2010/main" val="1526467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latin typeface="Corbel" panose="020B0503020204020204" pitchFamily="34" charset="0"/>
              </a:rPr>
              <a:t>Think </a:t>
            </a:r>
            <a:r>
              <a:rPr lang="en-US" dirty="0">
                <a:latin typeface="Corbel" panose="020B0503020204020204" pitchFamily="34" charset="0"/>
              </a:rPr>
              <a:t>about the last few safety assessments you did.  </a:t>
            </a:r>
          </a:p>
          <a:p>
            <a:r>
              <a:rPr lang="en-US" dirty="0">
                <a:latin typeface="Corbel" panose="020B0503020204020204" pitchFamily="34" charset="0"/>
              </a:rPr>
              <a:t> </a:t>
            </a:r>
          </a:p>
          <a:p>
            <a:r>
              <a:rPr lang="en-US" i="1" dirty="0">
                <a:latin typeface="Corbel" panose="020B0503020204020204" pitchFamily="34" charset="0"/>
              </a:rPr>
              <a:t>Trainer’s note: Title will appear first. Click to reveal each bullet. Ask questions one by one and generate several responses from participants.</a:t>
            </a:r>
            <a:endParaRPr lang="en-US" dirty="0">
              <a:latin typeface="Corbel" panose="020B0503020204020204" pitchFamily="34" charset="0"/>
            </a:endParaRPr>
          </a:p>
          <a:p>
            <a:r>
              <a:rPr lang="en-US" dirty="0">
                <a:latin typeface="Corbel" panose="020B0503020204020204" pitchFamily="34" charset="0"/>
              </a:rPr>
              <a:t> </a:t>
            </a:r>
          </a:p>
          <a:p>
            <a:r>
              <a:rPr lang="en-US" dirty="0">
                <a:latin typeface="Corbel" panose="020B0503020204020204" pitchFamily="34" charset="0"/>
              </a:rPr>
              <a:t>From doing case readings over the years, it’s clear that some safety assessments are done very quickly, and others take much more time. That makes sense. The question is, are we spending the right amount of time on each safety assessment? Case reading sometimes reveals safety assessments that were done too hastily, and others that used time that wasn’t necessary. How do you know how much time to spend? Let’s think of the pressures on you at the point of safety assessment.</a:t>
            </a:r>
          </a:p>
        </p:txBody>
      </p:sp>
    </p:spTree>
    <p:extLst>
      <p:ext uri="{BB962C8B-B14F-4D97-AF65-F5344CB8AC3E}">
        <p14:creationId xmlns:p14="http://schemas.microsoft.com/office/powerpoint/2010/main" val="3999555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3060" y="-59267"/>
            <a:ext cx="12322794" cy="4631268"/>
          </a:xfrm>
          <a:prstGeom prst="rect">
            <a:avLst/>
          </a:prstGeom>
        </p:spPr>
        <p:txBody>
          <a:bodyPr/>
          <a:lstStyle/>
          <a:p>
            <a:r>
              <a:rPr lang="en-US" dirty="0"/>
              <a:t>Click icon to add picture</a:t>
            </a:r>
          </a:p>
        </p:txBody>
      </p:sp>
      <p:sp>
        <p:nvSpPr>
          <p:cNvPr id="2" name="Title 1"/>
          <p:cNvSpPr>
            <a:spLocks noGrp="1"/>
          </p:cNvSpPr>
          <p:nvPr>
            <p:ph type="ctrTitle" hasCustomPrompt="1"/>
          </p:nvPr>
        </p:nvSpPr>
        <p:spPr>
          <a:xfrm>
            <a:off x="359302" y="5598374"/>
            <a:ext cx="10080396" cy="525799"/>
          </a:xfrm>
        </p:spPr>
        <p:txBody>
          <a:bodyPr anchor="b">
            <a:normAutofit/>
          </a:bodyPr>
          <a:lstStyle>
            <a:lvl1pPr algn="l">
              <a:defRPr sz="3600">
                <a:solidFill>
                  <a:schemeClr val="accent1"/>
                </a:solidFill>
              </a:defRPr>
            </a:lvl1pPr>
          </a:lstStyle>
          <a:p>
            <a:r>
              <a:rPr lang="en-US" dirty="0">
                <a:solidFill>
                  <a:srgbClr val="0085BA">
                    <a:alpha val="85000"/>
                  </a:srgbClr>
                </a:solidFill>
                <a:latin typeface="Corbel" panose="020B0503020204020204" pitchFamily="34" charset="0"/>
              </a:rPr>
              <a:t>Title of Presentation Goes Here</a:t>
            </a:r>
            <a:endParaRPr lang="en-US" dirty="0"/>
          </a:p>
        </p:txBody>
      </p:sp>
      <p:sp>
        <p:nvSpPr>
          <p:cNvPr id="3" name="Subtitle 2"/>
          <p:cNvSpPr>
            <a:spLocks noGrp="1"/>
          </p:cNvSpPr>
          <p:nvPr>
            <p:ph type="subTitle" idx="1" hasCustomPrompt="1"/>
          </p:nvPr>
        </p:nvSpPr>
        <p:spPr>
          <a:xfrm>
            <a:off x="367769" y="6172312"/>
            <a:ext cx="9144000" cy="451488"/>
          </a:xfrm>
          <a:prstGeom prst="rect">
            <a:avLst/>
          </a:prstGeom>
        </p:spPr>
        <p:txBody>
          <a:bodyPr/>
          <a:lstStyle>
            <a:lvl1pPr marL="0" indent="0" algn="l">
              <a:buNone/>
              <a:defRPr sz="2400" b="1">
                <a:solidFill>
                  <a:srgbClr val="6562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of Presenter, Presenter Title, and/or Affiliation</a:t>
            </a:r>
          </a:p>
        </p:txBody>
      </p:sp>
      <p:sp>
        <p:nvSpPr>
          <p:cNvPr id="30" name="Picture Placeholder 29"/>
          <p:cNvSpPr>
            <a:spLocks noGrp="1"/>
          </p:cNvSpPr>
          <p:nvPr>
            <p:ph type="pic" sz="quarter" idx="13"/>
          </p:nvPr>
        </p:nvSpPr>
        <p:spPr>
          <a:xfrm>
            <a:off x="8441556" y="3970425"/>
            <a:ext cx="4166753" cy="1203150"/>
          </a:xfrm>
        </p:spPr>
        <p:txBody>
          <a:bodyPr/>
          <a:lstStyle/>
          <a:p>
            <a:endParaRPr lang="en-US" dirty="0"/>
          </a:p>
        </p:txBody>
      </p:sp>
    </p:spTree>
    <p:extLst>
      <p:ext uri="{BB962C8B-B14F-4D97-AF65-F5344CB8AC3E}">
        <p14:creationId xmlns:p14="http://schemas.microsoft.com/office/powerpoint/2010/main" val="1799875035"/>
      </p:ext>
    </p:extLst>
  </p:cSld>
  <p:clrMapOvr>
    <a:masterClrMapping/>
  </p:clrMapOvr>
  <p:extLst mod="1">
    <p:ext uri="{DCECCB84-F9BA-43D5-87BE-67443E8EF086}">
      <p15:sldGuideLst xmlns:p15="http://schemas.microsoft.com/office/powerpoint/2012/main">
        <p15:guide id="1" orient="horz" pos="2880" userDrawn="1">
          <p15:clr>
            <a:srgbClr val="FBAE40"/>
          </p15:clr>
        </p15:guide>
        <p15:guide id="2" pos="2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ing + left image + blue box">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838200" y="1689653"/>
            <a:ext cx="5949930" cy="3963242"/>
          </a:xfrm>
          <a:prstGeom prst="rect">
            <a:avLst/>
          </a:prstGeom>
        </p:spPr>
        <p:txBody>
          <a:bodyPr/>
          <a:lstStyle/>
          <a:p>
            <a:r>
              <a:rPr lang="en-US" dirty="0"/>
              <a:t>Click icon to add picture</a:t>
            </a:r>
          </a:p>
        </p:txBody>
      </p:sp>
      <p:sp>
        <p:nvSpPr>
          <p:cNvPr id="7" name="Title 6"/>
          <p:cNvSpPr>
            <a:spLocks noGrp="1"/>
          </p:cNvSpPr>
          <p:nvPr>
            <p:ph type="title" hasCustomPrompt="1"/>
          </p:nvPr>
        </p:nvSpPr>
        <p:spPr/>
        <p:txBody>
          <a:bodyPr/>
          <a:lstStyle>
            <a:lvl1pPr>
              <a:defRPr/>
            </a:lvl1pPr>
          </a:lstStyle>
          <a:p>
            <a:r>
              <a:rPr lang="en-US" dirty="0"/>
              <a:t>Click to Edit Master Title Style</a:t>
            </a:r>
          </a:p>
        </p:txBody>
      </p:sp>
      <p:sp>
        <p:nvSpPr>
          <p:cNvPr id="9" name="Rectangle 8"/>
          <p:cNvSpPr/>
          <p:nvPr/>
        </p:nvSpPr>
        <p:spPr>
          <a:xfrm>
            <a:off x="6894825" y="1689653"/>
            <a:ext cx="4487878" cy="39632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p:cNvSpPr>
            <a:spLocks noGrp="1"/>
          </p:cNvSpPr>
          <p:nvPr>
            <p:ph type="body" sz="quarter" idx="11" hasCustomPrompt="1"/>
          </p:nvPr>
        </p:nvSpPr>
        <p:spPr>
          <a:xfrm>
            <a:off x="7493875" y="2259730"/>
            <a:ext cx="3279228"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dirty="0"/>
              <a:t>A very small amount of text could go here. Be as brief as possible.</a:t>
            </a:r>
          </a:p>
        </p:txBody>
      </p:sp>
    </p:spTree>
    <p:extLst>
      <p:ext uri="{BB962C8B-B14F-4D97-AF65-F5344CB8AC3E}">
        <p14:creationId xmlns:p14="http://schemas.microsoft.com/office/powerpoint/2010/main" val="2048188006"/>
      </p:ext>
    </p:extLst>
  </p:cSld>
  <p:clrMapOvr>
    <a:masterClrMapping/>
  </p:clrMapOvr>
  <p:extLst mod="1">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 + blue box +right imag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5432773" y="1688867"/>
            <a:ext cx="5949930" cy="3963242"/>
          </a:xfrm>
          <a:prstGeom prst="rect">
            <a:avLst/>
          </a:prstGeom>
        </p:spPr>
        <p:txBody>
          <a:bodyPr/>
          <a:lstStyle/>
          <a:p>
            <a:r>
              <a:rPr lang="en-US" dirty="0"/>
              <a:t>Click icon to add picture</a:t>
            </a:r>
          </a:p>
        </p:txBody>
      </p:sp>
      <p:sp>
        <p:nvSpPr>
          <p:cNvPr id="7" name="Title 6"/>
          <p:cNvSpPr>
            <a:spLocks noGrp="1"/>
          </p:cNvSpPr>
          <p:nvPr>
            <p:ph type="title" hasCustomPrompt="1"/>
          </p:nvPr>
        </p:nvSpPr>
        <p:spPr/>
        <p:txBody>
          <a:bodyPr/>
          <a:lstStyle>
            <a:lvl1pPr>
              <a:defRPr/>
            </a:lvl1pPr>
          </a:lstStyle>
          <a:p>
            <a:r>
              <a:rPr lang="en-US" dirty="0"/>
              <a:t>Click to Edit Master Title Style</a:t>
            </a:r>
          </a:p>
        </p:txBody>
      </p:sp>
      <p:sp>
        <p:nvSpPr>
          <p:cNvPr id="9" name="Rectangle 8"/>
          <p:cNvSpPr/>
          <p:nvPr/>
        </p:nvSpPr>
        <p:spPr>
          <a:xfrm>
            <a:off x="838200" y="1688867"/>
            <a:ext cx="4487878" cy="39632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p:cNvSpPr>
            <a:spLocks noGrp="1"/>
          </p:cNvSpPr>
          <p:nvPr>
            <p:ph type="body" sz="quarter" idx="11" hasCustomPrompt="1"/>
          </p:nvPr>
        </p:nvSpPr>
        <p:spPr>
          <a:xfrm>
            <a:off x="1437250" y="2258944"/>
            <a:ext cx="3258208"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dirty="0"/>
              <a:t>A very small amount of text could go here. Be as brief as possible.</a:t>
            </a:r>
          </a:p>
        </p:txBody>
      </p:sp>
    </p:spTree>
    <p:extLst>
      <p:ext uri="{BB962C8B-B14F-4D97-AF65-F5344CB8AC3E}">
        <p14:creationId xmlns:p14="http://schemas.microsoft.com/office/powerpoint/2010/main" val="685872890"/>
      </p:ext>
    </p:extLst>
  </p:cSld>
  <p:clrMapOvr>
    <a:masterClrMapping/>
  </p:clrMapOvr>
  <p:extLst mod="1">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ft image + blue box">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838200" y="1100373"/>
            <a:ext cx="5949930" cy="3963242"/>
          </a:xfrm>
          <a:prstGeom prst="rect">
            <a:avLst/>
          </a:prstGeom>
        </p:spPr>
        <p:txBody>
          <a:bodyPr/>
          <a:lstStyle/>
          <a:p>
            <a:r>
              <a:rPr lang="en-US" dirty="0"/>
              <a:t>Click icon to add picture</a:t>
            </a:r>
          </a:p>
        </p:txBody>
      </p:sp>
      <p:sp>
        <p:nvSpPr>
          <p:cNvPr id="9" name="Rectangle 8"/>
          <p:cNvSpPr/>
          <p:nvPr/>
        </p:nvSpPr>
        <p:spPr>
          <a:xfrm>
            <a:off x="6894824" y="1100373"/>
            <a:ext cx="4498390" cy="39632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p:cNvSpPr>
            <a:spLocks noGrp="1"/>
          </p:cNvSpPr>
          <p:nvPr>
            <p:ph type="body" sz="quarter" idx="11" hasCustomPrompt="1"/>
          </p:nvPr>
        </p:nvSpPr>
        <p:spPr>
          <a:xfrm>
            <a:off x="7493874" y="1670450"/>
            <a:ext cx="3289740"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dirty="0"/>
              <a:t>A very small amount of text could go here. Be as brief as possible.</a:t>
            </a:r>
          </a:p>
        </p:txBody>
      </p:sp>
    </p:spTree>
    <p:extLst>
      <p:ext uri="{BB962C8B-B14F-4D97-AF65-F5344CB8AC3E}">
        <p14:creationId xmlns:p14="http://schemas.microsoft.com/office/powerpoint/2010/main" val="327367763"/>
      </p:ext>
    </p:extLst>
  </p:cSld>
  <p:clrMapOvr>
    <a:masterClrMapping/>
  </p:clrMapOvr>
  <p:extLst mod="1">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box + right imag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5432773" y="1104900"/>
            <a:ext cx="5949930" cy="3963242"/>
          </a:xfrm>
          <a:prstGeom prst="rect">
            <a:avLst/>
          </a:prstGeom>
        </p:spPr>
        <p:txBody>
          <a:bodyPr/>
          <a:lstStyle/>
          <a:p>
            <a:r>
              <a:rPr lang="en-US" dirty="0"/>
              <a:t>Click icon to add picture</a:t>
            </a:r>
          </a:p>
        </p:txBody>
      </p:sp>
      <p:sp>
        <p:nvSpPr>
          <p:cNvPr id="9" name="Rectangle 8"/>
          <p:cNvSpPr/>
          <p:nvPr/>
        </p:nvSpPr>
        <p:spPr>
          <a:xfrm>
            <a:off x="838201" y="1104900"/>
            <a:ext cx="4487878" cy="39632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p:cNvSpPr>
            <a:spLocks noGrp="1"/>
          </p:cNvSpPr>
          <p:nvPr>
            <p:ph type="body" sz="quarter" idx="11" hasCustomPrompt="1"/>
          </p:nvPr>
        </p:nvSpPr>
        <p:spPr>
          <a:xfrm>
            <a:off x="1437251" y="1674977"/>
            <a:ext cx="3279228"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dirty="0"/>
              <a:t>A very small amount of text could go here. Be as brief as possible.</a:t>
            </a:r>
          </a:p>
        </p:txBody>
      </p:sp>
    </p:spTree>
    <p:extLst>
      <p:ext uri="{BB962C8B-B14F-4D97-AF65-F5344CB8AC3E}">
        <p14:creationId xmlns:p14="http://schemas.microsoft.com/office/powerpoint/2010/main" val="1693477466"/>
      </p:ext>
    </p:extLst>
  </p:cSld>
  <p:clrMapOvr>
    <a:masterClrMapping/>
  </p:clrMapOvr>
  <p:extLst mod="1">
    <p:ext uri="{DCECCB84-F9BA-43D5-87BE-67443E8EF086}">
      <p15:sldGuideLst xmlns:p15="http://schemas.microsoft.com/office/powerpoint/2012/main">
        <p15:guide id="1" orient="horz" pos="696">
          <p15:clr>
            <a:srgbClr val="FBAE40"/>
          </p15:clr>
        </p15:guide>
        <p15:guide id="2" pos="52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Image slide w/ gray caption bar">
    <p:spTree>
      <p:nvGrpSpPr>
        <p:cNvPr id="1" name=""/>
        <p:cNvGrpSpPr/>
        <p:nvPr/>
      </p:nvGrpSpPr>
      <p:grpSpPr>
        <a:xfrm>
          <a:off x="0" y="0"/>
          <a:ext cx="0" cy="0"/>
          <a:chOff x="0" y="0"/>
          <a:chExt cx="0" cy="0"/>
        </a:xfrm>
      </p:grpSpPr>
      <p:sp>
        <p:nvSpPr>
          <p:cNvPr id="19" name="Picture Placeholder 18"/>
          <p:cNvSpPr>
            <a:spLocks noGrp="1"/>
          </p:cNvSpPr>
          <p:nvPr>
            <p:ph type="pic" sz="quarter" idx="13"/>
          </p:nvPr>
        </p:nvSpPr>
        <p:spPr>
          <a:xfrm>
            <a:off x="-63060" y="-73576"/>
            <a:ext cx="12406750" cy="7036676"/>
          </a:xfrm>
        </p:spPr>
        <p:txBody>
          <a:bodyPr/>
          <a:lstStyle/>
          <a:p>
            <a:endParaRPr lang="en-US" dirty="0"/>
          </a:p>
        </p:txBody>
      </p:sp>
      <p:sp>
        <p:nvSpPr>
          <p:cNvPr id="20" name="Content Placeholder 4"/>
          <p:cNvSpPr>
            <a:spLocks noGrp="1"/>
          </p:cNvSpPr>
          <p:nvPr>
            <p:ph sz="quarter" idx="14"/>
          </p:nvPr>
        </p:nvSpPr>
        <p:spPr>
          <a:xfrm>
            <a:off x="6598232" y="5322718"/>
            <a:ext cx="5790872" cy="1070265"/>
          </a:xfrm>
          <a:solidFill>
            <a:schemeClr val="accent6">
              <a:alpha val="75000"/>
            </a:schemeClr>
          </a:solidFill>
        </p:spPr>
        <p:txBody>
          <a:bodyPr/>
          <a:lstStyle>
            <a:lvl1pPr>
              <a:defRPr>
                <a:noFill/>
              </a:defRPr>
            </a:lvl1pPr>
          </a:lstStyle>
          <a:p>
            <a:pPr lvl="0"/>
            <a:endParaRPr lang="en-US" dirty="0"/>
          </a:p>
        </p:txBody>
      </p:sp>
      <p:sp>
        <p:nvSpPr>
          <p:cNvPr id="17" name="Text Placeholder 14"/>
          <p:cNvSpPr>
            <a:spLocks noGrp="1"/>
          </p:cNvSpPr>
          <p:nvPr>
            <p:ph type="body" sz="quarter" idx="12" hasCustomPrompt="1"/>
          </p:nvPr>
        </p:nvSpPr>
        <p:spPr>
          <a:xfrm>
            <a:off x="6906126" y="5581315"/>
            <a:ext cx="4659905" cy="647668"/>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r>
              <a:rPr lang="en-US" sz="3200" dirty="0">
                <a:solidFill>
                  <a:schemeClr val="bg1"/>
                </a:solidFill>
                <a:latin typeface="Corbel" panose="020B0503020204020204" pitchFamily="34" charset="0"/>
              </a:rPr>
              <a:t>Optional Title/Caption Bar</a:t>
            </a:r>
          </a:p>
        </p:txBody>
      </p:sp>
    </p:spTree>
    <p:extLst>
      <p:ext uri="{BB962C8B-B14F-4D97-AF65-F5344CB8AC3E}">
        <p14:creationId xmlns:p14="http://schemas.microsoft.com/office/powerpoint/2010/main" val="2231658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mage slide w/ gray caption bar left">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15343" y="-94045"/>
            <a:ext cx="12380913" cy="7094538"/>
          </a:xfrm>
        </p:spPr>
        <p:txBody>
          <a:bodyPr/>
          <a:lstStyle/>
          <a:p>
            <a:endParaRPr lang="en-US" dirty="0"/>
          </a:p>
        </p:txBody>
      </p:sp>
      <p:sp>
        <p:nvSpPr>
          <p:cNvPr id="6" name="Content Placeholder 4"/>
          <p:cNvSpPr>
            <a:spLocks noGrp="1"/>
          </p:cNvSpPr>
          <p:nvPr>
            <p:ph sz="quarter" idx="14"/>
          </p:nvPr>
        </p:nvSpPr>
        <p:spPr>
          <a:xfrm>
            <a:off x="-171419" y="5322717"/>
            <a:ext cx="5790872" cy="1070265"/>
          </a:xfrm>
          <a:solidFill>
            <a:schemeClr val="accent6">
              <a:alpha val="75000"/>
            </a:schemeClr>
          </a:solidFill>
        </p:spPr>
        <p:txBody>
          <a:bodyPr/>
          <a:lstStyle>
            <a:lvl1pPr>
              <a:defRPr>
                <a:noFill/>
              </a:defRPr>
            </a:lvl1pPr>
          </a:lstStyle>
          <a:p>
            <a:pPr lvl="0"/>
            <a:endParaRPr lang="en-US" dirty="0"/>
          </a:p>
        </p:txBody>
      </p:sp>
      <p:sp>
        <p:nvSpPr>
          <p:cNvPr id="17" name="Text Placeholder 14"/>
          <p:cNvSpPr>
            <a:spLocks noGrp="1"/>
          </p:cNvSpPr>
          <p:nvPr>
            <p:ph type="body" sz="quarter" idx="12" hasCustomPrompt="1"/>
          </p:nvPr>
        </p:nvSpPr>
        <p:spPr>
          <a:xfrm>
            <a:off x="335648" y="5581315"/>
            <a:ext cx="4754827" cy="647668"/>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r>
              <a:rPr lang="en-US" sz="3200" dirty="0">
                <a:solidFill>
                  <a:schemeClr val="bg1"/>
                </a:solidFill>
                <a:latin typeface="Corbel" panose="020B0503020204020204" pitchFamily="34" charset="0"/>
              </a:rPr>
              <a:t>Optional Title/Caption Bar</a:t>
            </a:r>
          </a:p>
        </p:txBody>
      </p:sp>
    </p:spTree>
    <p:extLst>
      <p:ext uri="{BB962C8B-B14F-4D97-AF65-F5344CB8AC3E}">
        <p14:creationId xmlns:p14="http://schemas.microsoft.com/office/powerpoint/2010/main" val="3105641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mage slide w/ gray caption bar right">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05101" y="-93883"/>
            <a:ext cx="12406313" cy="7094538"/>
          </a:xfrm>
        </p:spPr>
        <p:txBody>
          <a:bodyPr/>
          <a:lstStyle/>
          <a:p>
            <a:endParaRPr lang="en-US" dirty="0"/>
          </a:p>
        </p:txBody>
      </p:sp>
      <p:sp>
        <p:nvSpPr>
          <p:cNvPr id="6" name="Content Placeholder 4"/>
          <p:cNvSpPr>
            <a:spLocks noGrp="1"/>
          </p:cNvSpPr>
          <p:nvPr>
            <p:ph sz="quarter" idx="14"/>
          </p:nvPr>
        </p:nvSpPr>
        <p:spPr>
          <a:xfrm>
            <a:off x="6598232" y="5322717"/>
            <a:ext cx="5790872" cy="1070265"/>
          </a:xfrm>
          <a:solidFill>
            <a:schemeClr val="accent1">
              <a:alpha val="90000"/>
            </a:schemeClr>
          </a:solidFill>
        </p:spPr>
        <p:txBody>
          <a:bodyPr/>
          <a:lstStyle>
            <a:lvl1pPr>
              <a:defRPr>
                <a:noFill/>
              </a:defRPr>
            </a:lvl1pPr>
          </a:lstStyle>
          <a:p>
            <a:pPr lvl="0"/>
            <a:endParaRPr lang="en-US" dirty="0"/>
          </a:p>
        </p:txBody>
      </p:sp>
      <p:sp>
        <p:nvSpPr>
          <p:cNvPr id="17" name="Text Placeholder 14"/>
          <p:cNvSpPr>
            <a:spLocks noGrp="1"/>
          </p:cNvSpPr>
          <p:nvPr>
            <p:ph type="body" sz="quarter" idx="12" hasCustomPrompt="1"/>
          </p:nvPr>
        </p:nvSpPr>
        <p:spPr>
          <a:xfrm>
            <a:off x="6906126" y="5581315"/>
            <a:ext cx="4659905" cy="647668"/>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r>
              <a:rPr lang="en-US" sz="3200" dirty="0">
                <a:solidFill>
                  <a:schemeClr val="bg1"/>
                </a:solidFill>
                <a:latin typeface="Corbel" panose="020B0503020204020204" pitchFamily="34" charset="0"/>
              </a:rPr>
              <a:t>Optional Title/Caption Bar</a:t>
            </a:r>
          </a:p>
        </p:txBody>
      </p:sp>
    </p:spTree>
    <p:extLst>
      <p:ext uri="{BB962C8B-B14F-4D97-AF65-F5344CB8AC3E}">
        <p14:creationId xmlns:p14="http://schemas.microsoft.com/office/powerpoint/2010/main" val="4206541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age slide w/ blue caption bar left">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04775" y="-95250"/>
            <a:ext cx="12392025" cy="7042150"/>
          </a:xfrm>
        </p:spPr>
        <p:txBody>
          <a:bodyPr/>
          <a:lstStyle/>
          <a:p>
            <a:endParaRPr lang="en-US" dirty="0"/>
          </a:p>
        </p:txBody>
      </p:sp>
      <p:sp>
        <p:nvSpPr>
          <p:cNvPr id="5" name="Content Placeholder 4"/>
          <p:cNvSpPr>
            <a:spLocks noGrp="1"/>
          </p:cNvSpPr>
          <p:nvPr>
            <p:ph sz="quarter" idx="14"/>
          </p:nvPr>
        </p:nvSpPr>
        <p:spPr>
          <a:xfrm>
            <a:off x="-171419" y="5322717"/>
            <a:ext cx="5790872" cy="1070265"/>
          </a:xfrm>
          <a:solidFill>
            <a:schemeClr val="accent1">
              <a:alpha val="90000"/>
            </a:schemeClr>
          </a:solidFill>
        </p:spPr>
        <p:txBody>
          <a:bodyPr/>
          <a:lstStyle>
            <a:lvl1pPr>
              <a:defRPr>
                <a:noFill/>
              </a:defRPr>
            </a:lvl1pPr>
          </a:lstStyle>
          <a:p>
            <a:pPr lvl="0"/>
            <a:endParaRPr lang="en-US" dirty="0"/>
          </a:p>
        </p:txBody>
      </p:sp>
      <p:sp>
        <p:nvSpPr>
          <p:cNvPr id="17" name="Text Placeholder 14"/>
          <p:cNvSpPr>
            <a:spLocks noGrp="1"/>
          </p:cNvSpPr>
          <p:nvPr>
            <p:ph type="body" sz="quarter" idx="12" hasCustomPrompt="1"/>
          </p:nvPr>
        </p:nvSpPr>
        <p:spPr>
          <a:xfrm>
            <a:off x="335648" y="5581315"/>
            <a:ext cx="4754827" cy="647668"/>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r>
              <a:rPr lang="en-US" sz="3200" dirty="0">
                <a:solidFill>
                  <a:schemeClr val="bg1"/>
                </a:solidFill>
                <a:latin typeface="Corbel" panose="020B0503020204020204" pitchFamily="34" charset="0"/>
              </a:rPr>
              <a:t>Optional Title/Caption Bar</a:t>
            </a:r>
          </a:p>
        </p:txBody>
      </p:sp>
    </p:spTree>
    <p:extLst>
      <p:ext uri="{BB962C8B-B14F-4D97-AF65-F5344CB8AC3E}">
        <p14:creationId xmlns:p14="http://schemas.microsoft.com/office/powerpoint/2010/main" val="2170683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age slide w/ white caption">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prstGeom prst="rect">
            <a:avLst/>
          </a:prstGeom>
        </p:spPr>
        <p:txBody>
          <a:bodyPr/>
          <a:lstStyle/>
          <a:p>
            <a:endParaRPr lang="en-US" dirty="0"/>
          </a:p>
        </p:txBody>
      </p:sp>
      <p:sp>
        <p:nvSpPr>
          <p:cNvPr id="6" name="TextBox 5"/>
          <p:cNvSpPr txBox="1"/>
          <p:nvPr userDrawn="1"/>
        </p:nvSpPr>
        <p:spPr>
          <a:xfrm>
            <a:off x="571500" y="4592784"/>
            <a:ext cx="4468091"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rPr>
              <a:t>Optional Text Goes Here</a:t>
            </a:r>
          </a:p>
        </p:txBody>
      </p:sp>
      <p:sp>
        <p:nvSpPr>
          <p:cNvPr id="3" name="Text Placeholder 2"/>
          <p:cNvSpPr>
            <a:spLocks noGrp="1"/>
          </p:cNvSpPr>
          <p:nvPr>
            <p:ph type="body" sz="quarter" idx="11" hasCustomPrompt="1"/>
          </p:nvPr>
        </p:nvSpPr>
        <p:spPr>
          <a:xfrm>
            <a:off x="1166812" y="1335089"/>
            <a:ext cx="4697959" cy="630346"/>
          </a:xfrm>
        </p:spPr>
        <p:txBody>
          <a:bodyPr/>
          <a:lstStyle>
            <a:lvl1pPr>
              <a:spcBef>
                <a:spcPts val="0"/>
              </a:spcBef>
              <a:defRPr>
                <a:solidFill>
                  <a:schemeClr val="bg1"/>
                </a:solidFill>
              </a:defRPr>
            </a:lvl1pPr>
          </a:lstStyle>
          <a:p>
            <a:pPr lvl="0"/>
            <a:r>
              <a:rPr lang="en-US" dirty="0"/>
              <a:t>Optional title/caption bar</a:t>
            </a:r>
          </a:p>
        </p:txBody>
      </p:sp>
    </p:spTree>
    <p:extLst>
      <p:ext uri="{BB962C8B-B14F-4D97-AF65-F5344CB8AC3E}">
        <p14:creationId xmlns:p14="http://schemas.microsoft.com/office/powerpoint/2010/main" val="3407938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userDrawn="1"/>
        </p:nvSpPr>
        <p:spPr>
          <a:xfrm>
            <a:off x="-29495" y="538848"/>
            <a:ext cx="12418142" cy="3170099"/>
          </a:xfrm>
          <a:prstGeom prst="rect">
            <a:avLst/>
          </a:prstGeom>
          <a:noFill/>
        </p:spPr>
        <p:txBody>
          <a:bodyPr wrap="square" rtlCol="0">
            <a:spAutoFit/>
          </a:bodyPr>
          <a:lstStyle/>
          <a:p>
            <a:pPr algn="ctr"/>
            <a:r>
              <a:rPr lang="en-US" sz="20000" dirty="0">
                <a:solidFill>
                  <a:schemeClr val="bg1"/>
                </a:solidFill>
                <a:latin typeface="Freestyle Script" panose="030804020302050B0404" pitchFamily="66" charset="0"/>
              </a:rPr>
              <a:t>Thank you!</a:t>
            </a:r>
          </a:p>
        </p:txBody>
      </p:sp>
      <p:sp>
        <p:nvSpPr>
          <p:cNvPr id="15" name="Text Placeholder 14"/>
          <p:cNvSpPr>
            <a:spLocks noGrp="1"/>
          </p:cNvSpPr>
          <p:nvPr>
            <p:ph type="body" sz="quarter" idx="10" hasCustomPrompt="1"/>
          </p:nvPr>
        </p:nvSpPr>
        <p:spPr>
          <a:xfrm>
            <a:off x="0" y="4036244"/>
            <a:ext cx="12192000" cy="1397602"/>
          </a:xfr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For more info, visit www.nccdglobal.org </a:t>
            </a:r>
            <a:br>
              <a:rPr kumimoji="0" lang="en-US" sz="32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br>
            <a:r>
              <a:rPr kumimoji="0" lang="en-US" sz="3200" b="0" i="0" u="none" strike="noStrike" kern="1200" cap="none" spc="0" normalizeH="0" baseline="0" noProof="0" dirty="0">
                <a:ln>
                  <a:noFill/>
                </a:ln>
                <a:solidFill>
                  <a:srgbClr val="FFFFFF"/>
                </a:solidFill>
                <a:effectLst/>
                <a:uLnTx/>
                <a:uFillTx/>
                <a:latin typeface="Corbel" panose="020B0503020204020204" pitchFamily="34" charset="0"/>
                <a:ea typeface="+mn-ea"/>
                <a:cs typeface="+mn-cs"/>
              </a:rPr>
              <a:t>or call (800) 306-6223.</a:t>
            </a:r>
          </a:p>
          <a:p>
            <a:pPr lvl="0"/>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7905" y="6276860"/>
            <a:ext cx="2021859" cy="370886"/>
          </a:xfrm>
          <a:prstGeom prst="rect">
            <a:avLst/>
          </a:prstGeom>
        </p:spPr>
      </p:pic>
    </p:spTree>
    <p:extLst>
      <p:ext uri="{BB962C8B-B14F-4D97-AF65-F5344CB8AC3E}">
        <p14:creationId xmlns:p14="http://schemas.microsoft.com/office/powerpoint/2010/main" val="286097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ission Slide">
    <p:spTree>
      <p:nvGrpSpPr>
        <p:cNvPr id="1" name=""/>
        <p:cNvGrpSpPr/>
        <p:nvPr/>
      </p:nvGrpSpPr>
      <p:grpSpPr>
        <a:xfrm>
          <a:off x="0" y="0"/>
          <a:ext cx="0" cy="0"/>
          <a:chOff x="0" y="0"/>
          <a:chExt cx="0" cy="0"/>
        </a:xfrm>
      </p:grpSpPr>
      <p:sp>
        <p:nvSpPr>
          <p:cNvPr id="12" name="Picture Placeholder 11"/>
          <p:cNvSpPr>
            <a:spLocks noGrp="1"/>
          </p:cNvSpPr>
          <p:nvPr>
            <p:ph type="pic" sz="quarter" idx="12"/>
          </p:nvPr>
        </p:nvSpPr>
        <p:spPr>
          <a:xfrm>
            <a:off x="0" y="3429000"/>
            <a:ext cx="6096000" cy="3429000"/>
          </a:xfrm>
          <a:prstGeom prst="rect">
            <a:avLst/>
          </a:prstGeom>
        </p:spPr>
        <p:txBody>
          <a:bodyPr/>
          <a:lstStyle/>
          <a:p>
            <a:r>
              <a:rPr lang="en-US" dirty="0"/>
              <a:t>Click icon to add picture</a:t>
            </a:r>
          </a:p>
        </p:txBody>
      </p:sp>
      <p:sp>
        <p:nvSpPr>
          <p:cNvPr id="14" name="Picture Placeholder 13"/>
          <p:cNvSpPr>
            <a:spLocks noGrp="1"/>
          </p:cNvSpPr>
          <p:nvPr>
            <p:ph type="pic" sz="quarter" idx="13"/>
          </p:nvPr>
        </p:nvSpPr>
        <p:spPr>
          <a:xfrm>
            <a:off x="6096000" y="3429000"/>
            <a:ext cx="6096000" cy="3429000"/>
          </a:xfrm>
          <a:prstGeom prst="rect">
            <a:avLst/>
          </a:prstGeom>
        </p:spPr>
        <p:txBody>
          <a:bodyPr/>
          <a:lstStyle/>
          <a:p>
            <a:r>
              <a:rPr lang="en-US" dirty="0"/>
              <a:t>Click icon to add picture</a:t>
            </a:r>
          </a:p>
        </p:txBody>
      </p:sp>
      <p:sp>
        <p:nvSpPr>
          <p:cNvPr id="10" name="Picture Placeholder 9"/>
          <p:cNvSpPr>
            <a:spLocks noGrp="1"/>
          </p:cNvSpPr>
          <p:nvPr>
            <p:ph type="pic" sz="quarter" idx="11"/>
          </p:nvPr>
        </p:nvSpPr>
        <p:spPr>
          <a:xfrm>
            <a:off x="6096000" y="0"/>
            <a:ext cx="6096000" cy="3429000"/>
          </a:xfrm>
          <a:prstGeom prst="rect">
            <a:avLst/>
          </a:prstGeom>
        </p:spPr>
        <p:txBody>
          <a:bodyPr/>
          <a:lstStyle/>
          <a:p>
            <a:r>
              <a:rPr lang="en-US" dirty="0"/>
              <a:t>Click icon to add picture</a:t>
            </a:r>
          </a:p>
        </p:txBody>
      </p:sp>
      <p:sp>
        <p:nvSpPr>
          <p:cNvPr id="8" name="Picture Placeholder 7"/>
          <p:cNvSpPr>
            <a:spLocks noGrp="1"/>
          </p:cNvSpPr>
          <p:nvPr>
            <p:ph type="pic" sz="quarter" idx="10"/>
          </p:nvPr>
        </p:nvSpPr>
        <p:spPr>
          <a:xfrm>
            <a:off x="0" y="0"/>
            <a:ext cx="6096000" cy="3429000"/>
          </a:xfrm>
          <a:prstGeom prst="rect">
            <a:avLst/>
          </a:prstGeom>
        </p:spPr>
        <p:txBody>
          <a:bodyPr/>
          <a:lstStyle/>
          <a:p>
            <a:r>
              <a:rPr lang="en-US" dirty="0"/>
              <a:t>Click icon to add picture</a:t>
            </a:r>
          </a:p>
        </p:txBody>
      </p:sp>
      <p:sp>
        <p:nvSpPr>
          <p:cNvPr id="3" name="Picture Placeholder 2"/>
          <p:cNvSpPr>
            <a:spLocks noGrp="1"/>
          </p:cNvSpPr>
          <p:nvPr>
            <p:ph type="pic" sz="quarter" idx="14"/>
          </p:nvPr>
        </p:nvSpPr>
        <p:spPr>
          <a:xfrm>
            <a:off x="3550764" y="2783263"/>
            <a:ext cx="5090000" cy="1291473"/>
          </a:xfrm>
        </p:spPr>
        <p:txBody>
          <a:bodyPr/>
          <a:lstStyle/>
          <a:p>
            <a:endParaRPr lang="en-US" dirty="0"/>
          </a:p>
        </p:txBody>
      </p:sp>
    </p:spTree>
    <p:extLst>
      <p:ext uri="{BB962C8B-B14F-4D97-AF65-F5344CB8AC3E}">
        <p14:creationId xmlns:p14="http://schemas.microsoft.com/office/powerpoint/2010/main" val="370323923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4" name="Rectangle 3"/>
          <p:cNvSpPr/>
          <p:nvPr userDrawn="1"/>
        </p:nvSpPr>
        <p:spPr>
          <a:xfrm>
            <a:off x="0" y="5181600"/>
            <a:ext cx="12192000" cy="1676400"/>
          </a:xfrm>
          <a:prstGeom prst="rect">
            <a:avLst/>
          </a:prstGeom>
          <a:solidFill>
            <a:srgbClr val="FFFFFF"/>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endParaRPr>
          </a:p>
        </p:txBody>
      </p:sp>
      <p:sp>
        <p:nvSpPr>
          <p:cNvPr id="5" name="TextBox 4"/>
          <p:cNvSpPr txBox="1"/>
          <p:nvPr userDrawn="1"/>
        </p:nvSpPr>
        <p:spPr>
          <a:xfrm>
            <a:off x="6705600" y="5334000"/>
            <a:ext cx="5283200" cy="954088"/>
          </a:xfrm>
          <a:prstGeom prst="rect">
            <a:avLst/>
          </a:prstGeom>
          <a:noFill/>
        </p:spPr>
        <p:txBody>
          <a:bodyPr>
            <a:spAutoFit/>
          </a:bodyPr>
          <a:lstStyle/>
          <a:p>
            <a:pPr algn="r" fontAlgn="auto">
              <a:spcBef>
                <a:spcPts val="0"/>
              </a:spcBef>
              <a:spcAft>
                <a:spcPts val="0"/>
              </a:spcAft>
              <a:tabLst>
                <a:tab pos="8859838" algn="r"/>
              </a:tabLst>
              <a:defRPr/>
            </a:pPr>
            <a:r>
              <a:rPr lang="en-US" sz="1400" dirty="0">
                <a:solidFill>
                  <a:srgbClr val="000000"/>
                </a:solidFill>
                <a:latin typeface="Calibri"/>
                <a:cs typeface="Times New Roman" pitchFamily="18" charset="0"/>
              </a:rPr>
              <a:t>426 South Yellowstone Drive, Suite 250 </a:t>
            </a:r>
          </a:p>
          <a:p>
            <a:pPr algn="r" fontAlgn="auto">
              <a:spcBef>
                <a:spcPts val="0"/>
              </a:spcBef>
              <a:spcAft>
                <a:spcPts val="0"/>
              </a:spcAft>
              <a:tabLst>
                <a:tab pos="8859838" algn="r"/>
              </a:tabLst>
              <a:defRPr/>
            </a:pPr>
            <a:r>
              <a:rPr lang="en-US" sz="1400" dirty="0">
                <a:solidFill>
                  <a:srgbClr val="000000"/>
                </a:solidFill>
                <a:latin typeface="Calibri"/>
                <a:cs typeface="Times New Roman" pitchFamily="18" charset="0"/>
              </a:rPr>
              <a:t>Madison, WI 53719</a:t>
            </a:r>
            <a:endParaRPr lang="en-US" sz="1400" i="1" dirty="0">
              <a:solidFill>
                <a:srgbClr val="000000"/>
              </a:solidFill>
              <a:latin typeface="Calibri"/>
              <a:cs typeface="Times New Roman" pitchFamily="18" charset="0"/>
            </a:endParaRPr>
          </a:p>
          <a:p>
            <a:pPr algn="r" fontAlgn="auto">
              <a:spcBef>
                <a:spcPts val="0"/>
              </a:spcBef>
              <a:spcAft>
                <a:spcPts val="0"/>
              </a:spcAft>
              <a:tabLst>
                <a:tab pos="4343400" algn="dec"/>
                <a:tab pos="8859838" algn="r"/>
              </a:tabLst>
              <a:defRPr/>
            </a:pPr>
            <a:r>
              <a:rPr lang="en-US" sz="1400" dirty="0">
                <a:solidFill>
                  <a:srgbClr val="000000"/>
                </a:solidFill>
                <a:latin typeface="Calibri"/>
                <a:cs typeface="Times New Roman" pitchFamily="18" charset="0"/>
              </a:rPr>
              <a:t>Phone (608) 831-1180</a:t>
            </a:r>
          </a:p>
          <a:p>
            <a:pPr algn="r" fontAlgn="auto">
              <a:spcBef>
                <a:spcPts val="0"/>
              </a:spcBef>
              <a:spcAft>
                <a:spcPts val="0"/>
              </a:spcAft>
              <a:tabLst>
                <a:tab pos="4343400" algn="dec"/>
                <a:tab pos="8859838" algn="r"/>
              </a:tabLst>
              <a:defRPr/>
            </a:pPr>
            <a:r>
              <a:rPr lang="en-US" sz="1400" dirty="0">
                <a:solidFill>
                  <a:srgbClr val="000000"/>
                </a:solidFill>
                <a:latin typeface="Calibri"/>
                <a:cs typeface="Times New Roman" pitchFamily="18" charset="0"/>
              </a:rPr>
              <a:t>www.nccd-crc.org</a:t>
            </a:r>
          </a:p>
        </p:txBody>
      </p:sp>
      <p:sp>
        <p:nvSpPr>
          <p:cNvPr id="6" name="Rectangle 5"/>
          <p:cNvSpPr/>
          <p:nvPr userDrawn="1"/>
        </p:nvSpPr>
        <p:spPr>
          <a:xfrm>
            <a:off x="0" y="0"/>
            <a:ext cx="12192000" cy="5181600"/>
          </a:xfrm>
          <a:prstGeom prst="rect">
            <a:avLst/>
          </a:prstGeom>
          <a:no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FFFFFF"/>
              </a:solidFill>
            </a:endParaRPr>
          </a:p>
        </p:txBody>
      </p:sp>
      <p:pic>
        <p:nvPicPr>
          <p:cNvPr id="7" name="Picture 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03201" y="5334000"/>
            <a:ext cx="345863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0"/>
            <a:ext cx="12192000" cy="1066800"/>
          </a:xfrm>
          <a:prstGeom prst="rect">
            <a:avLst/>
          </a:prstGeom>
          <a:solidFill>
            <a:srgbClr val="FFFFFF"/>
          </a:solid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chemeClr val="accent3"/>
              </a:solidFill>
            </a:endParaRPr>
          </a:p>
        </p:txBody>
      </p:sp>
      <p:sp>
        <p:nvSpPr>
          <p:cNvPr id="9" name="TextBox 8"/>
          <p:cNvSpPr txBox="1"/>
          <p:nvPr userDrawn="1"/>
        </p:nvSpPr>
        <p:spPr>
          <a:xfrm>
            <a:off x="2133600" y="228601"/>
            <a:ext cx="8026400" cy="523875"/>
          </a:xfrm>
          <a:prstGeom prst="rect">
            <a:avLst/>
          </a:prstGeom>
          <a:noFill/>
        </p:spPr>
        <p:txBody>
          <a:bodyPr>
            <a:spAutoFit/>
          </a:bodyPr>
          <a:lstStyle/>
          <a:p>
            <a:pPr algn="ctr" fontAlgn="auto">
              <a:spcBef>
                <a:spcPts val="0"/>
              </a:spcBef>
              <a:spcAft>
                <a:spcPts val="0"/>
              </a:spcAft>
              <a:defRPr/>
            </a:pPr>
            <a:r>
              <a:rPr lang="en-US" sz="1400" i="1" dirty="0">
                <a:solidFill>
                  <a:schemeClr val="accent3"/>
                </a:solidFill>
                <a:latin typeface="Calibri"/>
                <a:cs typeface="Times New Roman" pitchFamily="18" charset="0"/>
              </a:rPr>
              <a:t>The Children’s Research Center is</a:t>
            </a:r>
            <a:r>
              <a:rPr lang="en-US" sz="1400" i="1" dirty="0">
                <a:solidFill>
                  <a:schemeClr val="accent3"/>
                </a:solidFill>
                <a:latin typeface="Calibri"/>
              </a:rPr>
              <a:t> a</a:t>
            </a:r>
            <a:r>
              <a:rPr lang="en-US" sz="1400" i="1" dirty="0">
                <a:solidFill>
                  <a:schemeClr val="accent3"/>
                </a:solidFill>
                <a:latin typeface="Calibri"/>
                <a:ea typeface="Calibri"/>
                <a:cs typeface="Times New Roman"/>
              </a:rPr>
              <a:t> nonprofit social research organization and division of the </a:t>
            </a:r>
            <a:r>
              <a:rPr lang="en-US" sz="1400" i="1" dirty="0">
                <a:solidFill>
                  <a:schemeClr val="accent3"/>
                </a:solidFill>
                <a:latin typeface="Calibri"/>
                <a:cs typeface="Times New Roman" pitchFamily="18" charset="0"/>
              </a:rPr>
              <a:t>National Council on Crime and Delinquency </a:t>
            </a:r>
            <a:endParaRPr lang="en-US" sz="1400" dirty="0">
              <a:solidFill>
                <a:schemeClr val="accent3"/>
              </a:solidFill>
              <a:latin typeface="Calibri"/>
            </a:endParaRPr>
          </a:p>
        </p:txBody>
      </p:sp>
      <p:sp>
        <p:nvSpPr>
          <p:cNvPr id="2" name="Title 1"/>
          <p:cNvSpPr>
            <a:spLocks noGrp="1"/>
          </p:cNvSpPr>
          <p:nvPr>
            <p:ph type="ctrTitle"/>
          </p:nvPr>
        </p:nvSpPr>
        <p:spPr>
          <a:xfrm>
            <a:off x="812800" y="1600201"/>
            <a:ext cx="10363200" cy="1470025"/>
          </a:xfrm>
          <a:ln>
            <a:noFill/>
          </a:ln>
        </p:spPr>
        <p:txBody>
          <a:bodyPr/>
          <a:lstStyle>
            <a:lvl1pPr algn="ctr">
              <a:defRPr lang="en-US" sz="3200" i="0" baseline="0" smtClean="0"/>
            </a:lvl1pPr>
          </a:lstStyle>
          <a:p>
            <a:r>
              <a:rPr lang="en-US"/>
              <a:t>Click to edit Master title style</a:t>
            </a:r>
            <a:endParaRPr lang="en-US" dirty="0"/>
          </a:p>
        </p:txBody>
      </p:sp>
      <p:sp>
        <p:nvSpPr>
          <p:cNvPr id="3" name="Subtitle 2"/>
          <p:cNvSpPr>
            <a:spLocks noGrp="1"/>
          </p:cNvSpPr>
          <p:nvPr>
            <p:ph type="subTitle" idx="1"/>
          </p:nvPr>
        </p:nvSpPr>
        <p:spPr>
          <a:xfrm>
            <a:off x="1727200" y="3505200"/>
            <a:ext cx="8534400" cy="1219200"/>
          </a:xfrm>
        </p:spPr>
        <p:txBody>
          <a:bodyPr/>
          <a:lstStyle>
            <a:lvl1pPr marL="0" indent="0" algn="ctr">
              <a:buNone/>
              <a:defRPr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16999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225425" indent="0">
              <a:defRPr sz="2400"/>
            </a:lvl1pPr>
          </a:lstStyle>
          <a:p>
            <a:r>
              <a:rPr lang="en-US" dirty="0"/>
              <a:t>Click to edit Master title style</a:t>
            </a:r>
          </a:p>
        </p:txBody>
      </p:sp>
      <p:sp>
        <p:nvSpPr>
          <p:cNvPr id="3" name="Content Placeholder 2"/>
          <p:cNvSpPr>
            <a:spLocks noGrp="1"/>
          </p:cNvSpPr>
          <p:nvPr>
            <p:ph idx="1"/>
          </p:nvPr>
        </p:nvSpPr>
        <p:spPr>
          <a:xfrm>
            <a:off x="406400" y="1371600"/>
            <a:ext cx="10972800" cy="5105400"/>
          </a:xfrm>
        </p:spPr>
        <p:txBody>
          <a:bodyPr/>
          <a:lstStyle>
            <a:lvl1pPr>
              <a:spcBef>
                <a:spcPts val="0"/>
              </a:spcBef>
              <a:spcAft>
                <a:spcPts val="1200"/>
              </a:spcAft>
              <a:defRPr sz="2400"/>
            </a:lvl1pPr>
            <a:lvl2pPr marL="914400" indent="-457200">
              <a:spcAft>
                <a:spcPts val="1200"/>
              </a:spcAft>
              <a:buClr>
                <a:schemeClr val="accent6">
                  <a:lumMod val="50000"/>
                </a:schemeClr>
              </a:buClr>
              <a:buFont typeface="Calibri" pitchFamily="34" charset="0"/>
              <a:buChar char="»"/>
              <a:defRPr sz="2400"/>
            </a:lvl2pPr>
            <a:lvl3pPr marL="1371600" indent="-457200">
              <a:spcAft>
                <a:spcPts val="1200"/>
              </a:spcAft>
              <a:buClr>
                <a:schemeClr val="accent6">
                  <a:lumMod val="50000"/>
                </a:schemeClr>
              </a:buClr>
              <a:buFont typeface="Wingdings" pitchFamily="2" charset="2"/>
              <a:buChar char="§"/>
              <a:defRPr sz="2400"/>
            </a:lvl3pPr>
            <a:lvl4pPr marL="1828800" indent="-457200">
              <a:spcAft>
                <a:spcPts val="1200"/>
              </a:spcAft>
              <a:buClr>
                <a:schemeClr val="accent6">
                  <a:lumMod val="50000"/>
                </a:schemeClr>
              </a:buClr>
              <a:defRPr sz="2400"/>
            </a:lvl4pPr>
            <a:lvl5pPr>
              <a:spcBef>
                <a:spcPts val="0"/>
              </a:spcBef>
              <a:defRPr/>
            </a:lvl5pPr>
            <a:lvl6pPr>
              <a:spcBef>
                <a:spcPts val="0"/>
              </a:spcBef>
              <a:defRPr/>
            </a:lvl6pPr>
            <a:lvl7pPr>
              <a:spcBef>
                <a:spcPts val="0"/>
              </a:spcBef>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499739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27200" y="1524000"/>
            <a:ext cx="5130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61200" y="1524000"/>
            <a:ext cx="5130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xfrm>
            <a:off x="1727200" y="6245225"/>
            <a:ext cx="3048000" cy="476250"/>
          </a:xfrm>
          <a:prstGeom prst="rect">
            <a:avLst/>
          </a:prstGeom>
        </p:spPr>
        <p:txBody>
          <a:bodyPr/>
          <a:lstStyle>
            <a:lvl1pPr fontAlgn="auto">
              <a:spcBef>
                <a:spcPts val="0"/>
              </a:spcBef>
              <a:spcAft>
                <a:spcPts val="0"/>
              </a:spcAft>
              <a:defRPr>
                <a:solidFill>
                  <a:srgbClr val="FFFFFF"/>
                </a:solidFill>
                <a:latin typeface="Calibri"/>
              </a:defRPr>
            </a:lvl1pPr>
          </a:lstStyle>
          <a:p>
            <a:pPr>
              <a:defRPr/>
            </a:pPr>
            <a:endParaRPr lang="en-US" dirty="0"/>
          </a:p>
        </p:txBody>
      </p:sp>
      <p:sp>
        <p:nvSpPr>
          <p:cNvPr id="6" name="Rectangle 6"/>
          <p:cNvSpPr>
            <a:spLocks noGrp="1" noChangeArrowheads="1"/>
          </p:cNvSpPr>
          <p:nvPr>
            <p:ph type="ftr" sz="quarter" idx="11"/>
          </p:nvPr>
        </p:nvSpPr>
        <p:spPr>
          <a:xfrm>
            <a:off x="5384800" y="6245225"/>
            <a:ext cx="3048000" cy="476250"/>
          </a:xfrm>
          <a:prstGeom prst="rect">
            <a:avLst/>
          </a:prstGeom>
        </p:spPr>
        <p:txBody>
          <a:bodyPr/>
          <a:lstStyle>
            <a:lvl1pPr fontAlgn="auto">
              <a:spcBef>
                <a:spcPts val="0"/>
              </a:spcBef>
              <a:spcAft>
                <a:spcPts val="0"/>
              </a:spcAft>
              <a:defRPr>
                <a:solidFill>
                  <a:srgbClr val="FFFFFF"/>
                </a:solidFill>
                <a:latin typeface="Calibri"/>
              </a:defRPr>
            </a:lvl1pPr>
          </a:lstStyle>
          <a:p>
            <a:pPr>
              <a:defRPr/>
            </a:pPr>
            <a:endParaRPr lang="en-US" dirty="0"/>
          </a:p>
        </p:txBody>
      </p:sp>
    </p:spTree>
    <p:extLst>
      <p:ext uri="{BB962C8B-B14F-4D97-AF65-F5344CB8AC3E}">
        <p14:creationId xmlns:p14="http://schemas.microsoft.com/office/powerpoint/2010/main" val="475357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10" name="Footer Placeholder 7"/>
          <p:cNvSpPr>
            <a:spLocks noGrp="1"/>
          </p:cNvSpPr>
          <p:nvPr>
            <p:ph type="ftr" sz="quarter" idx="11"/>
          </p:nvPr>
        </p:nvSpPr>
        <p:spPr>
          <a:xfrm>
            <a:off x="824098" y="6356351"/>
            <a:ext cx="9240053" cy="365125"/>
          </a:xfrm>
          <a:prstGeom prst="rect">
            <a:avLst/>
          </a:prstGeom>
        </p:spPr>
        <p:txBody>
          <a:bodyPr/>
          <a:lstStyle>
            <a:lvl1pPr algn="l">
              <a:defRPr/>
            </a:lvl1pPr>
          </a:lstStyle>
          <a:p>
            <a:pPr>
              <a:defRPr/>
            </a:pPr>
            <a:endParaRPr lang="en-US" dirty="0"/>
          </a:p>
        </p:txBody>
      </p:sp>
      <p:sp>
        <p:nvSpPr>
          <p:cNvPr id="8" name="Rectangle 7"/>
          <p:cNvSpPr/>
          <p:nvPr/>
        </p:nvSpPr>
        <p:spPr>
          <a:xfrm>
            <a:off x="0" y="1"/>
            <a:ext cx="12192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Rectangle 11"/>
          <p:cNvSpPr/>
          <p:nvPr/>
        </p:nvSpPr>
        <p:spPr>
          <a:xfrm>
            <a:off x="0" y="961999"/>
            <a:ext cx="12196965"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Title 1"/>
          <p:cNvSpPr>
            <a:spLocks noGrp="1"/>
          </p:cNvSpPr>
          <p:nvPr>
            <p:ph type="title" hasCustomPrompt="1"/>
          </p:nvPr>
        </p:nvSpPr>
        <p:spPr>
          <a:xfrm>
            <a:off x="609600" y="1"/>
            <a:ext cx="10972800" cy="961998"/>
          </a:xfrm>
        </p:spPr>
        <p:txBody>
          <a:bodyPr>
            <a:noAutofit/>
          </a:bodyPr>
          <a:lstStyle>
            <a:lvl1pPr algn="l">
              <a:lnSpc>
                <a:spcPct val="100000"/>
              </a:lnSpc>
              <a:defRPr sz="3200" b="0">
                <a:solidFill>
                  <a:srgbClr val="040404"/>
                </a:solidFill>
              </a:defRPr>
            </a:lvl1pPr>
          </a:lstStyle>
          <a:p>
            <a:r>
              <a:rPr lang="en-US" dirty="0"/>
              <a:t>Slide master</a:t>
            </a:r>
          </a:p>
        </p:txBody>
      </p:sp>
    </p:spTree>
    <p:extLst>
      <p:ext uri="{BB962C8B-B14F-4D97-AF65-F5344CB8AC3E}">
        <p14:creationId xmlns:p14="http://schemas.microsoft.com/office/powerpoint/2010/main" val="1618696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3006177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bullets">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lvl1pPr>
              <a:defRPr/>
            </a:lvl1pPr>
          </a:lstStyle>
          <a:p>
            <a:r>
              <a:rPr lang="en-US" dirty="0"/>
              <a:t>Click to Edit Master Title Style</a:t>
            </a:r>
          </a:p>
        </p:txBody>
      </p:sp>
      <p:sp>
        <p:nvSpPr>
          <p:cNvPr id="3" name="Text Placeholder 2"/>
          <p:cNvSpPr>
            <a:spLocks noGrp="1"/>
          </p:cNvSpPr>
          <p:nvPr>
            <p:ph type="body" sz="quarter" idx="10" hasCustomPrompt="1"/>
          </p:nvPr>
        </p:nvSpPr>
        <p:spPr>
          <a:xfrm>
            <a:off x="734502" y="1676400"/>
            <a:ext cx="10648201" cy="4251434"/>
          </a:xfr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15165656"/>
      </p:ext>
    </p:extLst>
  </p:cSld>
  <p:clrMapOvr>
    <a:masterClrMapping/>
  </p:clrMapOvr>
  <p:extLst mod="1">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4" name="Chart Placeholder 3"/>
          <p:cNvSpPr>
            <a:spLocks noGrp="1"/>
          </p:cNvSpPr>
          <p:nvPr>
            <p:ph type="chart" sz="quarter" idx="10"/>
          </p:nvPr>
        </p:nvSpPr>
        <p:spPr>
          <a:xfrm>
            <a:off x="838200" y="1676400"/>
            <a:ext cx="10544503" cy="4157226"/>
          </a:xfrm>
          <a:prstGeom prst="rect">
            <a:avLst/>
          </a:prstGeom>
        </p:spPr>
        <p:txBody>
          <a:bodyPr/>
          <a:lstStyle/>
          <a:p>
            <a:endParaRPr lang="en-US" dirty="0"/>
          </a:p>
        </p:txBody>
      </p:sp>
    </p:spTree>
    <p:extLst>
      <p:ext uri="{BB962C8B-B14F-4D97-AF65-F5344CB8AC3E}">
        <p14:creationId xmlns:p14="http://schemas.microsoft.com/office/powerpoint/2010/main" val="1533247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 left image + gray box">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838200" y="1689653"/>
            <a:ext cx="5949930" cy="3963242"/>
          </a:xfrm>
          <a:prstGeom prst="rect">
            <a:avLst/>
          </a:prstGeom>
        </p:spPr>
        <p:txBody>
          <a:bodyPr/>
          <a:lstStyle/>
          <a:p>
            <a:r>
              <a:rPr lang="en-US" dirty="0"/>
              <a:t>Click icon to add picture</a:t>
            </a:r>
          </a:p>
        </p:txBody>
      </p:sp>
      <p:sp>
        <p:nvSpPr>
          <p:cNvPr id="7" name="Title 6"/>
          <p:cNvSpPr>
            <a:spLocks noGrp="1"/>
          </p:cNvSpPr>
          <p:nvPr>
            <p:ph type="title" hasCustomPrompt="1"/>
          </p:nvPr>
        </p:nvSpPr>
        <p:spPr/>
        <p:txBody>
          <a:bodyPr/>
          <a:lstStyle>
            <a:lvl1pPr>
              <a:defRPr/>
            </a:lvl1pPr>
          </a:lstStyle>
          <a:p>
            <a:r>
              <a:rPr lang="en-US" dirty="0"/>
              <a:t>Click to Edit Master Title Style</a:t>
            </a:r>
          </a:p>
        </p:txBody>
      </p:sp>
      <p:sp>
        <p:nvSpPr>
          <p:cNvPr id="9" name="Rectangle 8"/>
          <p:cNvSpPr/>
          <p:nvPr/>
        </p:nvSpPr>
        <p:spPr>
          <a:xfrm>
            <a:off x="6894825" y="1689653"/>
            <a:ext cx="4487878" cy="39632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p:cNvSpPr>
            <a:spLocks noGrp="1"/>
          </p:cNvSpPr>
          <p:nvPr>
            <p:ph type="body" sz="quarter" idx="11" hasCustomPrompt="1"/>
          </p:nvPr>
        </p:nvSpPr>
        <p:spPr>
          <a:xfrm>
            <a:off x="7493875" y="2259730"/>
            <a:ext cx="3258208"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dirty="0"/>
              <a:t>A very small amount of text could go here. Be as brief as possible.</a:t>
            </a:r>
          </a:p>
        </p:txBody>
      </p:sp>
    </p:spTree>
    <p:extLst>
      <p:ext uri="{BB962C8B-B14F-4D97-AF65-F5344CB8AC3E}">
        <p14:creationId xmlns:p14="http://schemas.microsoft.com/office/powerpoint/2010/main" val="2607653296"/>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717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 gray box + right imag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5432773" y="1688867"/>
            <a:ext cx="5949930" cy="3963242"/>
          </a:xfrm>
          <a:prstGeom prst="rect">
            <a:avLst/>
          </a:prstGeom>
        </p:spPr>
        <p:txBody>
          <a:bodyPr/>
          <a:lstStyle/>
          <a:p>
            <a:r>
              <a:rPr lang="en-US" dirty="0"/>
              <a:t>Click icon to add picture</a:t>
            </a:r>
          </a:p>
        </p:txBody>
      </p:sp>
      <p:sp>
        <p:nvSpPr>
          <p:cNvPr id="7" name="Title 6"/>
          <p:cNvSpPr>
            <a:spLocks noGrp="1"/>
          </p:cNvSpPr>
          <p:nvPr>
            <p:ph type="title" hasCustomPrompt="1"/>
          </p:nvPr>
        </p:nvSpPr>
        <p:spPr/>
        <p:txBody>
          <a:bodyPr/>
          <a:lstStyle>
            <a:lvl1pPr>
              <a:defRPr/>
            </a:lvl1pPr>
          </a:lstStyle>
          <a:p>
            <a:r>
              <a:rPr lang="en-US" dirty="0"/>
              <a:t>Click to Edit Master Title Style</a:t>
            </a:r>
          </a:p>
        </p:txBody>
      </p:sp>
      <p:sp>
        <p:nvSpPr>
          <p:cNvPr id="9" name="Rectangle 8"/>
          <p:cNvSpPr/>
          <p:nvPr/>
        </p:nvSpPr>
        <p:spPr>
          <a:xfrm>
            <a:off x="838200" y="1688867"/>
            <a:ext cx="4487878" cy="39632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p:cNvSpPr>
            <a:spLocks noGrp="1"/>
          </p:cNvSpPr>
          <p:nvPr>
            <p:ph type="body" sz="quarter" idx="11" hasCustomPrompt="1"/>
          </p:nvPr>
        </p:nvSpPr>
        <p:spPr>
          <a:xfrm>
            <a:off x="1437250" y="2258944"/>
            <a:ext cx="3258208"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dirty="0"/>
              <a:t>A very small amount of text could go here. Be as brief as possible.</a:t>
            </a:r>
          </a:p>
        </p:txBody>
      </p:sp>
    </p:spTree>
    <p:extLst>
      <p:ext uri="{BB962C8B-B14F-4D97-AF65-F5344CB8AC3E}">
        <p14:creationId xmlns:p14="http://schemas.microsoft.com/office/powerpoint/2010/main" val="2817184306"/>
      </p:ext>
    </p:extLst>
  </p:cSld>
  <p:clrMapOvr>
    <a:masterClrMapping/>
  </p:clrMapOvr>
  <p:extLst mod="1">
    <p:ext uri="{DCECCB84-F9BA-43D5-87BE-67443E8EF086}">
      <p15:sldGuideLst xmlns:p15="http://schemas.microsoft.com/office/powerpoint/2012/main">
        <p15:guide id="1" orient="horz" pos="2160">
          <p15:clr>
            <a:srgbClr val="FBAE40"/>
          </p15:clr>
        </p15:guide>
        <p15:guide id="2" pos="52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image + gray box">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838200" y="1100373"/>
            <a:ext cx="5949930" cy="3963242"/>
          </a:xfrm>
          <a:prstGeom prst="rect">
            <a:avLst/>
          </a:prstGeom>
        </p:spPr>
        <p:txBody>
          <a:bodyPr/>
          <a:lstStyle/>
          <a:p>
            <a:r>
              <a:rPr lang="en-US" dirty="0"/>
              <a:t>Click icon to add picture</a:t>
            </a:r>
          </a:p>
        </p:txBody>
      </p:sp>
      <p:sp>
        <p:nvSpPr>
          <p:cNvPr id="9" name="Rectangle 8"/>
          <p:cNvSpPr/>
          <p:nvPr/>
        </p:nvSpPr>
        <p:spPr>
          <a:xfrm>
            <a:off x="6894825" y="1100373"/>
            <a:ext cx="4487878" cy="39632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p:cNvSpPr>
            <a:spLocks noGrp="1"/>
          </p:cNvSpPr>
          <p:nvPr>
            <p:ph type="body" sz="quarter" idx="11" hasCustomPrompt="1"/>
          </p:nvPr>
        </p:nvSpPr>
        <p:spPr>
          <a:xfrm>
            <a:off x="7493875" y="1670450"/>
            <a:ext cx="3279228"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dirty="0"/>
              <a:t>A very small amount of text could go here. Be as brief as possible.</a:t>
            </a:r>
          </a:p>
        </p:txBody>
      </p:sp>
    </p:spTree>
    <p:extLst>
      <p:ext uri="{BB962C8B-B14F-4D97-AF65-F5344CB8AC3E}">
        <p14:creationId xmlns:p14="http://schemas.microsoft.com/office/powerpoint/2010/main" val="158081387"/>
      </p:ext>
    </p:extLst>
  </p:cSld>
  <p:clrMapOvr>
    <a:masterClrMapping/>
  </p:clrMapOvr>
  <p:extLst mod="1">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y box + right imag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5432773" y="1104900"/>
            <a:ext cx="5949930" cy="3963242"/>
          </a:xfrm>
          <a:prstGeom prst="rect">
            <a:avLst/>
          </a:prstGeom>
        </p:spPr>
        <p:txBody>
          <a:bodyPr/>
          <a:lstStyle/>
          <a:p>
            <a:r>
              <a:rPr lang="en-US" dirty="0"/>
              <a:t>Click icon to add picture</a:t>
            </a:r>
          </a:p>
        </p:txBody>
      </p:sp>
      <p:sp>
        <p:nvSpPr>
          <p:cNvPr id="9" name="Rectangle 8"/>
          <p:cNvSpPr/>
          <p:nvPr/>
        </p:nvSpPr>
        <p:spPr>
          <a:xfrm>
            <a:off x="838201" y="1104900"/>
            <a:ext cx="4487878" cy="39632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p:cNvSpPr>
            <a:spLocks noGrp="1"/>
          </p:cNvSpPr>
          <p:nvPr>
            <p:ph type="body" sz="quarter" idx="11" hasCustomPrompt="1"/>
          </p:nvPr>
        </p:nvSpPr>
        <p:spPr>
          <a:xfrm>
            <a:off x="1437251" y="1674977"/>
            <a:ext cx="3279228" cy="2764219"/>
          </a:xfrm>
          <a:prstGeom prst="rect">
            <a:avLst/>
          </a:prstGeom>
        </p:spPr>
        <p:txBody>
          <a:bodyPr/>
          <a:lstStyle>
            <a:lvl1pPr marL="0" indent="0">
              <a:spcBef>
                <a:spcPts val="0"/>
              </a:spcBef>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stStyle>
          <a:p>
            <a:pPr lvl="0"/>
            <a:r>
              <a:rPr lang="en-US" dirty="0"/>
              <a:t>A very small amount of text could go here. Be as brief as possible.</a:t>
            </a:r>
          </a:p>
        </p:txBody>
      </p:sp>
    </p:spTree>
    <p:extLst>
      <p:ext uri="{BB962C8B-B14F-4D97-AF65-F5344CB8AC3E}">
        <p14:creationId xmlns:p14="http://schemas.microsoft.com/office/powerpoint/2010/main" val="1187536951"/>
      </p:ext>
    </p:extLst>
  </p:cSld>
  <p:clrMapOvr>
    <a:masterClrMapping/>
  </p:clrMapOvr>
  <p:extLst mod="1">
    <p:ext uri="{DCECCB84-F9BA-43D5-87BE-67443E8EF086}">
      <p15:sldGuideLst xmlns:p15="http://schemas.microsoft.com/office/powerpoint/2012/main">
        <p15:guide id="1" orient="horz" pos="696" userDrawn="1">
          <p15:clr>
            <a:srgbClr val="FBAE40"/>
          </p15:clr>
        </p15:guide>
        <p15:guide id="2" pos="52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4502" y="242575"/>
            <a:ext cx="10648201" cy="112431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34502" y="1676400"/>
            <a:ext cx="10648200" cy="4500563"/>
          </a:xfrm>
          <a:prstGeom prst="rect">
            <a:avLst/>
          </a:prstGeom>
        </p:spPr>
        <p:txBody>
          <a:bodyPr vert="horz" lIns="91440" tIns="45720" rIns="91440" bIns="45720" rtlCol="0">
            <a:norm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p:txBody>
      </p:sp>
      <p:pic>
        <p:nvPicPr>
          <p:cNvPr id="5" name="Picture 4"/>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9930679" y="6282629"/>
            <a:ext cx="1936248" cy="358095"/>
          </a:xfrm>
          <a:prstGeom prst="rect">
            <a:avLst/>
          </a:prstGeom>
        </p:spPr>
      </p:pic>
    </p:spTree>
    <p:extLst>
      <p:ext uri="{BB962C8B-B14F-4D97-AF65-F5344CB8AC3E}">
        <p14:creationId xmlns:p14="http://schemas.microsoft.com/office/powerpoint/2010/main" val="2029986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67" r:id="rId4"/>
    <p:sldLayoutId id="2147483663" r:id="rId5"/>
    <p:sldLayoutId id="2147483651" r:id="rId6"/>
    <p:sldLayoutId id="2147483669" r:id="rId7"/>
    <p:sldLayoutId id="2147483661" r:id="rId8"/>
    <p:sldLayoutId id="2147483671" r:id="rId9"/>
    <p:sldLayoutId id="2147483660" r:id="rId10"/>
    <p:sldLayoutId id="2147483670" r:id="rId11"/>
    <p:sldLayoutId id="2147483662" r:id="rId12"/>
    <p:sldLayoutId id="2147483672" r:id="rId13"/>
    <p:sldLayoutId id="2147483655" r:id="rId14"/>
    <p:sldLayoutId id="2147483674" r:id="rId15"/>
    <p:sldLayoutId id="2147483673" r:id="rId16"/>
    <p:sldLayoutId id="2147483668" r:id="rId17"/>
    <p:sldLayoutId id="2147483665" r:id="rId18"/>
    <p:sldLayoutId id="2147483666" r:id="rId19"/>
    <p:sldLayoutId id="2147483675" r:id="rId20"/>
    <p:sldLayoutId id="2147483676" r:id="rId21"/>
    <p:sldLayoutId id="2147483677" r:id="rId22"/>
    <p:sldLayoutId id="2147483679" r:id="rId23"/>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3200" kern="1200">
          <a:solidFill>
            <a:srgbClr val="716F6D"/>
          </a:solidFill>
          <a:latin typeface="+mn-lt"/>
          <a:ea typeface="+mn-ea"/>
          <a:cs typeface="+mn-cs"/>
        </a:defRPr>
      </a:lvl1pPr>
      <a:lvl2pPr marL="685800" indent="-365760" algn="l" defTabSz="914400" rtl="0" eaLnBrk="1" latinLnBrk="0" hangingPunct="1">
        <a:lnSpc>
          <a:spcPct val="10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365760" algn="l" defTabSz="914400" rtl="0" eaLnBrk="1" latinLnBrk="0" hangingPunct="1">
        <a:lnSpc>
          <a:spcPct val="100000"/>
        </a:lnSpc>
        <a:spcBef>
          <a:spcPts val="500"/>
        </a:spcBef>
        <a:buFont typeface="Corbel" panose="020B0503020204020204" pitchFamily="34" charset="0"/>
        <a:buChar char="»"/>
        <a:defRPr sz="3200" kern="1200">
          <a:solidFill>
            <a:schemeClr val="tx1"/>
          </a:solidFill>
          <a:latin typeface="+mn-lt"/>
          <a:ea typeface="+mn-ea"/>
          <a:cs typeface="+mn-cs"/>
        </a:defRPr>
      </a:lvl3pPr>
      <a:lvl4pPr marL="1600200" indent="-365760" algn="l" defTabSz="914400" rtl="0" eaLnBrk="1" latinLnBrk="0" hangingPunct="1">
        <a:lnSpc>
          <a:spcPct val="100000"/>
        </a:lnSpc>
        <a:spcBef>
          <a:spcPts val="500"/>
        </a:spcBef>
        <a:buFont typeface="Wingdings" panose="05000000000000000000" pitchFamily="2" charset="2"/>
        <a:buChar char="§"/>
        <a:defRPr sz="3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56" userDrawn="1">
          <p15:clr>
            <a:srgbClr val="F26B43"/>
          </p15:clr>
        </p15:guide>
        <p15:guide id="2" pos="5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2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slide" Target="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slide" Target="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slide" Target="slide39.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slide" Target="slide39.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itle 2"/>
          <p:cNvSpPr>
            <a:spLocks noGrp="1"/>
          </p:cNvSpPr>
          <p:nvPr>
            <p:ph type="ctrTitle"/>
          </p:nvPr>
        </p:nvSpPr>
        <p:spPr/>
        <p:txBody>
          <a:bodyPr>
            <a:normAutofit fontScale="90000"/>
          </a:bodyPr>
          <a:lstStyle/>
          <a:p>
            <a:r>
              <a:rPr lang="en-US" dirty="0">
                <a:solidFill>
                  <a:srgbClr val="0085BA">
                    <a:alpha val="85000"/>
                  </a:srgbClr>
                </a:solidFill>
                <a:latin typeface="Corbel" panose="020B0503020204020204" pitchFamily="34" charset="0"/>
              </a:rPr>
              <a:t>Interviewing for the SDM® Safety Assessment</a:t>
            </a:r>
          </a:p>
        </p:txBody>
      </p:sp>
      <p:pic>
        <p:nvPicPr>
          <p:cNvPr id="5" name="Picture Placeholder 4"/>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7107222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a:ln>
            <a:miter lim="800000"/>
            <a:headEnd/>
            <a:tailEnd/>
          </a:ln>
        </p:spPr>
        <p:txBody>
          <a:bodyPr wrap="square" numCol="1" anchorCtr="0" compatLnSpc="1">
            <a:prstTxWarp prst="textNoShape">
              <a:avLst/>
            </a:prstTxWarp>
            <a:normAutofit/>
          </a:bodyPr>
          <a:lstStyle/>
          <a:p>
            <a:pPr eaLnBrk="1" hangingPunct="1"/>
            <a:r>
              <a:rPr lang="en-US" altLang="en-US" sz="3600" dirty="0"/>
              <a:t>Tensions That Impact Sizing the Safety Assessment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10363159"/>
              </p:ext>
            </p:extLst>
          </p:nvPr>
        </p:nvGraphicFramePr>
        <p:xfrm>
          <a:off x="734502" y="1523999"/>
          <a:ext cx="10648201" cy="5232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9104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83496221"/>
              </p:ext>
            </p:extLst>
          </p:nvPr>
        </p:nvGraphicFramePr>
        <p:xfrm>
          <a:off x="734502" y="1366885"/>
          <a:ext cx="11153527" cy="5030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364" name="Title 1"/>
          <p:cNvSpPr>
            <a:spLocks noGrp="1"/>
          </p:cNvSpPr>
          <p:nvPr>
            <p:ph type="title"/>
          </p:nvPr>
        </p:nvSpPr>
        <p:spPr bwMode="auto">
          <a:ln>
            <a:miter lim="800000"/>
            <a:headEnd/>
            <a:tailEnd/>
          </a:ln>
        </p:spPr>
        <p:txBody>
          <a:bodyPr wrap="square" numCol="1" anchorCtr="0" compatLnSpc="1">
            <a:prstTxWarp prst="textNoShape">
              <a:avLst/>
            </a:prstTxWarp>
            <a:normAutofit/>
          </a:bodyPr>
          <a:lstStyle/>
          <a:p>
            <a:pPr eaLnBrk="1" hangingPunct="1"/>
            <a:r>
              <a:rPr lang="en-US" altLang="en-US" sz="3600" dirty="0"/>
              <a:t>Tensions That Impact Sizing the Safety Assessment</a:t>
            </a:r>
          </a:p>
        </p:txBody>
      </p:sp>
      <p:grpSp>
        <p:nvGrpSpPr>
          <p:cNvPr id="2" name="Group 1"/>
          <p:cNvGrpSpPr/>
          <p:nvPr/>
        </p:nvGrpSpPr>
        <p:grpSpPr>
          <a:xfrm>
            <a:off x="4374180" y="2256721"/>
            <a:ext cx="3368843" cy="3412157"/>
            <a:chOff x="4876800" y="2286000"/>
            <a:chExt cx="2514600" cy="2667000"/>
          </a:xfrm>
        </p:grpSpPr>
        <p:sp>
          <p:nvSpPr>
            <p:cNvPr id="6" name="Oval 5"/>
            <p:cNvSpPr/>
            <p:nvPr/>
          </p:nvSpPr>
          <p:spPr>
            <a:xfrm>
              <a:off x="4876800" y="2286000"/>
              <a:ext cx="2514600" cy="2667000"/>
            </a:xfrm>
            <a:prstGeom prst="ellipse">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365" name="TextBox 5"/>
            <p:cNvSpPr txBox="1">
              <a:spLocks noChangeArrowheads="1"/>
            </p:cNvSpPr>
            <p:nvPr/>
          </p:nvSpPr>
          <p:spPr bwMode="auto">
            <a:xfrm>
              <a:off x="5020492" y="2765425"/>
              <a:ext cx="2133817" cy="143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20" rIns="4572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ts val="3400"/>
                </a:lnSpc>
              </a:pPr>
              <a:r>
                <a:rPr lang="en-US" altLang="en-US" sz="3200" b="1" dirty="0">
                  <a:solidFill>
                    <a:schemeClr val="bg1"/>
                  </a:solidFill>
                  <a:latin typeface="+mj-lt"/>
                </a:rPr>
                <a:t>SDM</a:t>
              </a:r>
              <a:r>
                <a:rPr lang="en-US" altLang="en-US" sz="3200" b="1" dirty="0">
                  <a:solidFill>
                    <a:schemeClr val="bg2"/>
                  </a:solidFill>
                  <a:latin typeface="+mn-lt"/>
                </a:rPr>
                <a:t> </a:t>
              </a:r>
              <a:r>
                <a:rPr lang="en-US" altLang="en-US" sz="3200" b="1" dirty="0">
                  <a:solidFill>
                    <a:schemeClr val="bg1"/>
                  </a:solidFill>
                  <a:latin typeface="+mj-lt"/>
                </a:rPr>
                <a:t>Safety Assessment</a:t>
              </a:r>
              <a:r>
                <a:rPr lang="en-US" altLang="en-US" sz="3200" b="1" dirty="0" smtClean="0">
                  <a:solidFill>
                    <a:schemeClr val="bg1"/>
                  </a:solidFill>
                  <a:latin typeface="+mj-lt"/>
                </a:rPr>
                <a:t>:</a:t>
              </a:r>
              <a:endParaRPr lang="en-US" altLang="en-US" sz="1200" b="1" dirty="0">
                <a:solidFill>
                  <a:schemeClr val="bg1"/>
                </a:solidFill>
                <a:latin typeface="+mn-lt"/>
              </a:endParaRPr>
            </a:p>
            <a:p>
              <a:pPr algn="ctr" eaLnBrk="1" hangingPunct="1">
                <a:lnSpc>
                  <a:spcPts val="3400"/>
                </a:lnSpc>
              </a:pPr>
              <a:r>
                <a:rPr lang="en-US" altLang="en-US" sz="3200" b="1" dirty="0">
                  <a:solidFill>
                    <a:schemeClr val="bg1"/>
                  </a:solidFill>
                  <a:latin typeface="+mj-lt"/>
                </a:rPr>
                <a:t>  </a:t>
              </a:r>
              <a:r>
                <a:rPr lang="en-US" altLang="en-US" sz="3200" dirty="0">
                  <a:solidFill>
                    <a:schemeClr val="bg1"/>
                  </a:solidFill>
                  <a:latin typeface="+mj-lt"/>
                </a:rPr>
                <a:t>Focus on critical elements</a:t>
              </a:r>
            </a:p>
          </p:txBody>
        </p:sp>
      </p:grpSp>
    </p:spTree>
    <p:extLst>
      <p:ext uri="{BB962C8B-B14F-4D97-AF65-F5344CB8AC3E}">
        <p14:creationId xmlns:p14="http://schemas.microsoft.com/office/powerpoint/2010/main" val="4028249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Title 3"/>
          <p:cNvSpPr>
            <a:spLocks noGrp="1"/>
          </p:cNvSpPr>
          <p:nvPr>
            <p:ph type="title"/>
          </p:nvPr>
        </p:nvSpPr>
        <p:spPr/>
        <p:txBody>
          <a:bodyPr/>
          <a:lstStyle/>
          <a:p>
            <a:r>
              <a:rPr lang="en-US" altLang="en-US" dirty="0"/>
              <a:t>When is </a:t>
            </a:r>
            <a:r>
              <a:rPr lang="en-US" altLang="en-US" i="1" dirty="0"/>
              <a:t>this</a:t>
            </a:r>
            <a:r>
              <a:rPr lang="en-US" altLang="en-US" dirty="0"/>
              <a:t> safety assessment complete?</a:t>
            </a:r>
            <a:r>
              <a:rPr lang="en-US" altLang="en-US" dirty="0">
                <a:latin typeface="Verdana" panose="020B0604030504040204" pitchFamily="34" charset="0"/>
                <a:ea typeface="Verdana" panose="020B0604030504040204" pitchFamily="34" charset="0"/>
                <a:cs typeface="Verdana" panose="020B0604030504040204" pitchFamily="34" charset="0"/>
              </a:rPr>
              <a:t>*</a:t>
            </a:r>
            <a:endParaRPr lang="en-CA" dirty="0">
              <a:latin typeface="Verdana" panose="020B0604030504040204" pitchFamily="34" charset="0"/>
              <a:ea typeface="Verdana" panose="020B0604030504040204" pitchFamily="34" charset="0"/>
              <a:cs typeface="Verdana" panose="020B0604030504040204" pitchFamily="34" charset="0"/>
            </a:endParaRPr>
          </a:p>
        </p:txBody>
      </p:sp>
      <p:sp>
        <p:nvSpPr>
          <p:cNvPr id="6" name="Text Placeholder 5"/>
          <p:cNvSpPr>
            <a:spLocks noGrp="1"/>
          </p:cNvSpPr>
          <p:nvPr>
            <p:ph type="body" sz="quarter" idx="11"/>
          </p:nvPr>
        </p:nvSpPr>
        <p:spPr>
          <a:xfrm>
            <a:off x="7175351" y="3116180"/>
            <a:ext cx="3910832" cy="1110188"/>
          </a:xfrm>
        </p:spPr>
        <p:txBody>
          <a:bodyPr>
            <a:normAutofit/>
          </a:bodyPr>
          <a:lstStyle/>
          <a:p>
            <a:r>
              <a:rPr lang="en-US" b="1" dirty="0">
                <a:latin typeface="Verdana" panose="020B0604030504040204" pitchFamily="34" charset="0"/>
                <a:ea typeface="Verdana" panose="020B0604030504040204" pitchFamily="34" charset="0"/>
                <a:cs typeface="Verdana" panose="020B0604030504040204" pitchFamily="34" charset="0"/>
              </a:rPr>
              <a:t>*</a:t>
            </a:r>
            <a:r>
              <a:rPr lang="en-US" dirty="0"/>
              <a:t>A safety assessment</a:t>
            </a:r>
            <a:br>
              <a:rPr lang="en-US" dirty="0"/>
            </a:br>
            <a:r>
              <a:rPr lang="en-US" dirty="0"/>
              <a:t>   </a:t>
            </a:r>
            <a:r>
              <a:rPr lang="en-US" dirty="0">
                <a:latin typeface="Verdana" panose="020B0604030504040204" pitchFamily="34" charset="0"/>
                <a:ea typeface="Verdana" panose="020B0604030504040204" pitchFamily="34" charset="0"/>
                <a:cs typeface="Verdana" panose="020B0604030504040204" pitchFamily="34" charset="0"/>
              </a:rPr>
              <a:t> </a:t>
            </a:r>
            <a:r>
              <a:rPr lang="en-US" dirty="0"/>
              <a:t>is never “complete.” </a:t>
            </a:r>
          </a:p>
          <a:p>
            <a:endParaRPr lang="en-CA" dirty="0"/>
          </a:p>
        </p:txBody>
      </p:sp>
    </p:spTree>
    <p:extLst>
      <p:ext uri="{BB962C8B-B14F-4D97-AF65-F5344CB8AC3E}">
        <p14:creationId xmlns:p14="http://schemas.microsoft.com/office/powerpoint/2010/main" val="399431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ext uri="{D42A27DB-BD31-4B8C-83A1-F6EECF244321}">
                <p14:modId xmlns:p14="http://schemas.microsoft.com/office/powerpoint/2010/main" val="3527148716"/>
              </p:ext>
            </p:extLst>
          </p:nvPr>
        </p:nvGraphicFramePr>
        <p:xfrm>
          <a:off x="734501" y="1552875"/>
          <a:ext cx="10648201" cy="4742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410" name="Title 1"/>
          <p:cNvSpPr>
            <a:spLocks noGrp="1"/>
          </p:cNvSpPr>
          <p:nvPr>
            <p:ph type="title"/>
          </p:nvPr>
        </p:nvSpPr>
        <p:spPr bwMode="auto">
          <a:xfrm>
            <a:off x="734502" y="242575"/>
            <a:ext cx="10648200" cy="1124310"/>
          </a:xfrm>
          <a:ln>
            <a:miter lim="800000"/>
            <a:headEnd/>
            <a:tailEnd/>
          </a:ln>
        </p:spPr>
        <p:txBody>
          <a:bodyPr wrap="square" numCol="1" anchorCtr="0" compatLnSpc="1">
            <a:prstTxWarp prst="textNoShape">
              <a:avLst/>
            </a:prstTxWarp>
            <a:noAutofit/>
          </a:bodyPr>
          <a:lstStyle/>
          <a:p>
            <a:pPr eaLnBrk="1" hangingPunct="1"/>
            <a:r>
              <a:rPr lang="en-US" altLang="en-US" sz="3600" dirty="0"/>
              <a:t>Is everything between NO and</a:t>
            </a:r>
            <a:r>
              <a:rPr lang="en-US" altLang="en-US" sz="3600" dirty="0">
                <a:latin typeface="Verdana" panose="020B0604030504040204" pitchFamily="34" charset="0"/>
                <a:ea typeface="Verdana" panose="020B0604030504040204" pitchFamily="34" charset="0"/>
                <a:cs typeface="Verdana" panose="020B0604030504040204" pitchFamily="34" charset="0"/>
              </a:rPr>
              <a:t> </a:t>
            </a:r>
            <a:r>
              <a:rPr lang="en-US" altLang="en-US" sz="3600" dirty="0"/>
              <a:t> YES of equal concern?</a:t>
            </a:r>
          </a:p>
        </p:txBody>
      </p:sp>
      <p:sp>
        <p:nvSpPr>
          <p:cNvPr id="5" name="Right Brace 4"/>
          <p:cNvSpPr/>
          <p:nvPr/>
        </p:nvSpPr>
        <p:spPr>
          <a:xfrm rot="16200000">
            <a:off x="5981700" y="3046177"/>
            <a:ext cx="304800" cy="4800600"/>
          </a:xfrm>
          <a:prstGeom prst="rightBrace">
            <a:avLst>
              <a:gd name="adj1" fmla="val 8333"/>
              <a:gd name="adj2" fmla="val 50231"/>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chemeClr val="tx2"/>
              </a:solidFill>
            </a:endParaRPr>
          </a:p>
        </p:txBody>
      </p:sp>
      <p:sp>
        <p:nvSpPr>
          <p:cNvPr id="17412" name="TextBox 5"/>
          <p:cNvSpPr txBox="1">
            <a:spLocks noChangeArrowheads="1"/>
          </p:cNvSpPr>
          <p:nvPr/>
        </p:nvSpPr>
        <p:spPr bwMode="auto">
          <a:xfrm>
            <a:off x="5237948" y="4818847"/>
            <a:ext cx="17923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solidFill>
                  <a:schemeClr val="accent2"/>
                </a:solidFill>
                <a:latin typeface="+mj-lt"/>
              </a:rPr>
              <a:t>Undecided</a:t>
            </a:r>
          </a:p>
        </p:txBody>
      </p:sp>
    </p:spTree>
    <p:extLst>
      <p:ext uri="{BB962C8B-B14F-4D97-AF65-F5344CB8AC3E}">
        <p14:creationId xmlns:p14="http://schemas.microsoft.com/office/powerpoint/2010/main" val="4205490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rmAutofit/>
          </a:bodyPr>
          <a:lstStyle/>
          <a:p>
            <a:r>
              <a:rPr lang="en-US" dirty="0">
                <a:solidFill>
                  <a:schemeClr val="tx1"/>
                </a:solidFill>
                <a:latin typeface="+mn-lt"/>
                <a:cs typeface="Verdana" pitchFamily="34" charset="0"/>
              </a:rPr>
              <a:t>The Three Questions Can Uncover Relevant Details</a:t>
            </a:r>
          </a:p>
        </p:txBody>
      </p:sp>
      <p:sp>
        <p:nvSpPr>
          <p:cNvPr id="3" name="Rectangle 2"/>
          <p:cNvSpPr/>
          <p:nvPr/>
        </p:nvSpPr>
        <p:spPr>
          <a:xfrm>
            <a:off x="2590800" y="1447800"/>
            <a:ext cx="7467600" cy="5410200"/>
          </a:xfrm>
          <a:prstGeom prst="rect">
            <a:avLst/>
          </a:prstGeom>
          <a:noFill/>
        </p:spPr>
      </p:sp>
      <p:grpSp>
        <p:nvGrpSpPr>
          <p:cNvPr id="8" name="Group 7"/>
          <p:cNvGrpSpPr/>
          <p:nvPr/>
        </p:nvGrpSpPr>
        <p:grpSpPr>
          <a:xfrm>
            <a:off x="734502" y="1649930"/>
            <a:ext cx="4174382" cy="4578612"/>
            <a:chOff x="734502" y="1679706"/>
            <a:chExt cx="4174382" cy="4578612"/>
          </a:xfrm>
        </p:grpSpPr>
        <p:sp>
          <p:nvSpPr>
            <p:cNvPr id="5" name="Freeform 4"/>
            <p:cNvSpPr/>
            <p:nvPr/>
          </p:nvSpPr>
          <p:spPr>
            <a:xfrm>
              <a:off x="734502" y="1679706"/>
              <a:ext cx="4174382" cy="1371600"/>
            </a:xfrm>
            <a:custGeom>
              <a:avLst/>
              <a:gdLst>
                <a:gd name="connsiteX0" fmla="*/ 0 w 3555131"/>
                <a:gd name="connsiteY0" fmla="*/ 0 h 2133079"/>
                <a:gd name="connsiteX1" fmla="*/ 3555131 w 3555131"/>
                <a:gd name="connsiteY1" fmla="*/ 0 h 2133079"/>
                <a:gd name="connsiteX2" fmla="*/ 3555131 w 3555131"/>
                <a:gd name="connsiteY2" fmla="*/ 2133079 h 2133079"/>
                <a:gd name="connsiteX3" fmla="*/ 0 w 3555131"/>
                <a:gd name="connsiteY3" fmla="*/ 2133079 h 2133079"/>
                <a:gd name="connsiteX4" fmla="*/ 0 w 3555131"/>
                <a:gd name="connsiteY4" fmla="*/ 0 h 2133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5131" h="2133079">
                  <a:moveTo>
                    <a:pt x="0" y="0"/>
                  </a:moveTo>
                  <a:lnTo>
                    <a:pt x="3555131" y="0"/>
                  </a:lnTo>
                  <a:lnTo>
                    <a:pt x="3555131" y="2133079"/>
                  </a:lnTo>
                  <a:lnTo>
                    <a:pt x="0" y="2133079"/>
                  </a:lnTo>
                  <a:lnTo>
                    <a:pt x="0" y="0"/>
                  </a:lnTo>
                  <a:close/>
                </a:path>
              </a:pathLst>
            </a:custGeom>
            <a:solidFill>
              <a:schemeClr val="accent3"/>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latin typeface="+mj-lt"/>
                  <a:ea typeface="Verdana" pitchFamily="34" charset="0"/>
                  <a:cs typeface="Verdana" pitchFamily="34" charset="0"/>
                </a:rPr>
                <a:t>What are we </a:t>
              </a:r>
              <a:br>
                <a:rPr lang="en-US" sz="3200" kern="1200" dirty="0">
                  <a:latin typeface="+mj-lt"/>
                  <a:ea typeface="Verdana" pitchFamily="34" charset="0"/>
                  <a:cs typeface="Verdana" pitchFamily="34" charset="0"/>
                </a:rPr>
              </a:br>
              <a:r>
                <a:rPr lang="en-US" sz="3200" kern="1200" dirty="0">
                  <a:latin typeface="+mj-lt"/>
                  <a:ea typeface="Verdana" pitchFamily="34" charset="0"/>
                  <a:cs typeface="Verdana" pitchFamily="34" charset="0"/>
                </a:rPr>
                <a:t>worried about?</a:t>
              </a:r>
            </a:p>
          </p:txBody>
        </p:sp>
        <p:sp>
          <p:nvSpPr>
            <p:cNvPr id="6" name="Freeform 5"/>
            <p:cNvSpPr/>
            <p:nvPr/>
          </p:nvSpPr>
          <p:spPr>
            <a:xfrm>
              <a:off x="734502" y="3283212"/>
              <a:ext cx="4174382" cy="1371600"/>
            </a:xfrm>
            <a:custGeom>
              <a:avLst/>
              <a:gdLst>
                <a:gd name="connsiteX0" fmla="*/ 0 w 3555131"/>
                <a:gd name="connsiteY0" fmla="*/ 0 h 2133079"/>
                <a:gd name="connsiteX1" fmla="*/ 3555131 w 3555131"/>
                <a:gd name="connsiteY1" fmla="*/ 0 h 2133079"/>
                <a:gd name="connsiteX2" fmla="*/ 3555131 w 3555131"/>
                <a:gd name="connsiteY2" fmla="*/ 2133079 h 2133079"/>
                <a:gd name="connsiteX3" fmla="*/ 0 w 3555131"/>
                <a:gd name="connsiteY3" fmla="*/ 2133079 h 2133079"/>
                <a:gd name="connsiteX4" fmla="*/ 0 w 3555131"/>
                <a:gd name="connsiteY4" fmla="*/ 0 h 2133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5131" h="2133079">
                  <a:moveTo>
                    <a:pt x="0" y="0"/>
                  </a:moveTo>
                  <a:lnTo>
                    <a:pt x="3555131" y="0"/>
                  </a:lnTo>
                  <a:lnTo>
                    <a:pt x="3555131" y="2133079"/>
                  </a:lnTo>
                  <a:lnTo>
                    <a:pt x="0" y="2133079"/>
                  </a:lnTo>
                  <a:lnTo>
                    <a:pt x="0" y="0"/>
                  </a:lnTo>
                  <a:close/>
                </a:path>
              </a:pathLst>
            </a:custGeom>
            <a:solidFill>
              <a:srgbClr val="EDA17F"/>
            </a:solidFill>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latin typeface="+mj-lt"/>
                  <a:ea typeface="Verdana" pitchFamily="34" charset="0"/>
                  <a:cs typeface="Verdana" pitchFamily="34" charset="0"/>
                </a:rPr>
                <a:t>What is working well?</a:t>
              </a:r>
            </a:p>
          </p:txBody>
        </p:sp>
        <p:sp>
          <p:nvSpPr>
            <p:cNvPr id="7" name="Freeform 6"/>
            <p:cNvSpPr/>
            <p:nvPr/>
          </p:nvSpPr>
          <p:spPr>
            <a:xfrm>
              <a:off x="734502" y="4886718"/>
              <a:ext cx="4174382" cy="1371600"/>
            </a:xfrm>
            <a:custGeom>
              <a:avLst/>
              <a:gdLst>
                <a:gd name="connsiteX0" fmla="*/ 0 w 3555131"/>
                <a:gd name="connsiteY0" fmla="*/ 0 h 2133079"/>
                <a:gd name="connsiteX1" fmla="*/ 3555131 w 3555131"/>
                <a:gd name="connsiteY1" fmla="*/ 0 h 2133079"/>
                <a:gd name="connsiteX2" fmla="*/ 3555131 w 3555131"/>
                <a:gd name="connsiteY2" fmla="*/ 2133079 h 2133079"/>
                <a:gd name="connsiteX3" fmla="*/ 0 w 3555131"/>
                <a:gd name="connsiteY3" fmla="*/ 2133079 h 2133079"/>
                <a:gd name="connsiteX4" fmla="*/ 0 w 3555131"/>
                <a:gd name="connsiteY4" fmla="*/ 0 h 2133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5131" h="2133079">
                  <a:moveTo>
                    <a:pt x="0" y="0"/>
                  </a:moveTo>
                  <a:lnTo>
                    <a:pt x="3555131" y="0"/>
                  </a:lnTo>
                  <a:lnTo>
                    <a:pt x="3555131" y="2133079"/>
                  </a:lnTo>
                  <a:lnTo>
                    <a:pt x="0" y="2133079"/>
                  </a:lnTo>
                  <a:lnTo>
                    <a:pt x="0" y="0"/>
                  </a:lnTo>
                  <a:close/>
                </a:path>
              </a:pathLst>
            </a:custGeom>
            <a:solidFill>
              <a:schemeClr val="accent2"/>
            </a:solidFill>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latin typeface="+mj-lt"/>
                  <a:ea typeface="Verdana" pitchFamily="34" charset="0"/>
                  <a:cs typeface="Verdana" pitchFamily="34" charset="0"/>
                </a:rPr>
                <a:t>What needs to </a:t>
              </a:r>
              <a:br>
                <a:rPr lang="en-US" sz="3200" kern="1200" dirty="0">
                  <a:latin typeface="+mj-lt"/>
                  <a:ea typeface="Verdana" pitchFamily="34" charset="0"/>
                  <a:cs typeface="Verdana" pitchFamily="34" charset="0"/>
                </a:rPr>
              </a:br>
              <a:r>
                <a:rPr lang="en-US" sz="3200" kern="1200" dirty="0">
                  <a:latin typeface="+mj-lt"/>
                  <a:ea typeface="Verdana" pitchFamily="34" charset="0"/>
                  <a:cs typeface="Verdana" pitchFamily="34" charset="0"/>
                </a:rPr>
                <a:t>happen next?</a:t>
              </a:r>
            </a:p>
          </p:txBody>
        </p:sp>
      </p:grpSp>
      <p:pic>
        <p:nvPicPr>
          <p:cNvPr id="2050" name="Picture 2" descr="https://upload.wikimedia.org/wikipedia/commons/e/e0/Postcards_and_magnifying_glass.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77887" y="1649931"/>
            <a:ext cx="6104816" cy="4578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810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Exploring for Behavioral Detail</a:t>
            </a:r>
          </a:p>
        </p:txBody>
      </p:sp>
      <p:sp>
        <p:nvSpPr>
          <p:cNvPr id="4" name="Text Placeholder 3"/>
          <p:cNvSpPr>
            <a:spLocks noGrp="1"/>
          </p:cNvSpPr>
          <p:nvPr>
            <p:ph type="body" sz="quarter" idx="11"/>
          </p:nvPr>
        </p:nvSpPr>
        <p:spPr>
          <a:xfrm>
            <a:off x="1389124" y="2288378"/>
            <a:ext cx="3258208" cy="2764219"/>
          </a:xfrm>
        </p:spPr>
        <p:txBody>
          <a:bodyPr>
            <a:normAutofit lnSpcReduction="10000"/>
          </a:bodyPr>
          <a:lstStyle/>
          <a:p>
            <a:pPr algn="ctr"/>
            <a:r>
              <a:rPr lang="en-CA" dirty="0"/>
              <a:t>Caregiver action or inaction</a:t>
            </a:r>
          </a:p>
          <a:p>
            <a:pPr algn="ctr"/>
            <a:endParaRPr lang="en-CA" dirty="0"/>
          </a:p>
          <a:p>
            <a:pPr algn="ctr"/>
            <a:endParaRPr lang="en-CA" dirty="0"/>
          </a:p>
          <a:p>
            <a:pPr algn="ctr"/>
            <a:r>
              <a:rPr lang="en-CA" dirty="0"/>
              <a:t>Impact on the child’s safety</a:t>
            </a:r>
          </a:p>
        </p:txBody>
      </p:sp>
      <p:sp>
        <p:nvSpPr>
          <p:cNvPr id="6" name="Down Arrow 5"/>
          <p:cNvSpPr/>
          <p:nvPr/>
        </p:nvSpPr>
        <p:spPr>
          <a:xfrm>
            <a:off x="2626342" y="3387458"/>
            <a:ext cx="783771" cy="566057"/>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7" name="Picture Placeholder 6"/>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58839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a:xfrm>
            <a:off x="246743" y="169915"/>
            <a:ext cx="10921035" cy="1124310"/>
          </a:xfrm>
          <a:ln>
            <a:miter lim="800000"/>
            <a:headEnd/>
            <a:tailEnd/>
          </a:ln>
        </p:spPr>
        <p:txBody>
          <a:bodyPr wrap="square" numCol="1" anchorCtr="0" compatLnSpc="1">
            <a:prstTxWarp prst="textNoShape">
              <a:avLst/>
            </a:prstTxWarp>
            <a:normAutofit/>
          </a:bodyPr>
          <a:lstStyle/>
          <a:p>
            <a:pPr eaLnBrk="1" hangingPunct="1"/>
            <a:r>
              <a:rPr lang="en-US" altLang="en-US" sz="3600" dirty="0"/>
              <a:t>Where do I begin?</a:t>
            </a:r>
          </a:p>
        </p:txBody>
      </p:sp>
      <p:grpSp>
        <p:nvGrpSpPr>
          <p:cNvPr id="2" name="Group 1"/>
          <p:cNvGrpSpPr/>
          <p:nvPr/>
        </p:nvGrpSpPr>
        <p:grpSpPr>
          <a:xfrm>
            <a:off x="3705726" y="797591"/>
            <a:ext cx="7818617" cy="5882343"/>
            <a:chOff x="4837272" y="1302051"/>
            <a:chExt cx="6321371" cy="4870148"/>
          </a:xfrm>
        </p:grpSpPr>
        <p:sp>
          <p:nvSpPr>
            <p:cNvPr id="3" name="Oval 2"/>
            <p:cNvSpPr/>
            <p:nvPr/>
          </p:nvSpPr>
          <p:spPr>
            <a:xfrm>
              <a:off x="4837272" y="2568213"/>
              <a:ext cx="3603986" cy="3603986"/>
            </a:xfrm>
            <a:prstGeom prst="ellipse">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 name="Oval 4"/>
            <p:cNvSpPr/>
            <p:nvPr/>
          </p:nvSpPr>
          <p:spPr>
            <a:xfrm>
              <a:off x="5598175" y="3289011"/>
              <a:ext cx="2162391" cy="2162391"/>
            </a:xfrm>
            <a:prstGeom prst="ellipse">
              <a:avLst/>
            </a:prstGeom>
            <a:solidFill>
              <a:srgbClr val="FFCC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 name="Oval 5"/>
            <p:cNvSpPr/>
            <p:nvPr/>
          </p:nvSpPr>
          <p:spPr>
            <a:xfrm>
              <a:off x="6318886" y="4009808"/>
              <a:ext cx="720797" cy="720797"/>
            </a:xfrm>
            <a:prstGeom prst="ellipse">
              <a:avLst/>
            </a:prstGeom>
            <a:solidFill>
              <a:schemeClr val="accent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 name="Freeform 6"/>
            <p:cNvSpPr/>
            <p:nvPr/>
          </p:nvSpPr>
          <p:spPr>
            <a:xfrm>
              <a:off x="9081955" y="1302051"/>
              <a:ext cx="1962172" cy="953301"/>
            </a:xfrm>
            <a:custGeom>
              <a:avLst/>
              <a:gdLst>
                <a:gd name="connsiteX0" fmla="*/ 0 w 1787451"/>
                <a:gd name="connsiteY0" fmla="*/ 0 h 1051162"/>
                <a:gd name="connsiteX1" fmla="*/ 1787451 w 1787451"/>
                <a:gd name="connsiteY1" fmla="*/ 0 h 1051162"/>
                <a:gd name="connsiteX2" fmla="*/ 1787451 w 1787451"/>
                <a:gd name="connsiteY2" fmla="*/ 1051162 h 1051162"/>
                <a:gd name="connsiteX3" fmla="*/ 0 w 1787451"/>
                <a:gd name="connsiteY3" fmla="*/ 1051162 h 1051162"/>
                <a:gd name="connsiteX4" fmla="*/ 0 w 1787451"/>
                <a:gd name="connsiteY4" fmla="*/ 0 h 1051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7451" h="1051162">
                  <a:moveTo>
                    <a:pt x="0" y="0"/>
                  </a:moveTo>
                  <a:lnTo>
                    <a:pt x="1787451" y="0"/>
                  </a:lnTo>
                  <a:lnTo>
                    <a:pt x="1787451" y="1051162"/>
                  </a:lnTo>
                  <a:lnTo>
                    <a:pt x="0" y="1051162"/>
                  </a:lnTo>
                  <a:lnTo>
                    <a:pt x="0" y="0"/>
                  </a:lnTo>
                  <a:close/>
                </a:path>
              </a:pathLst>
            </a:custGeom>
            <a:ln>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22860" rIns="22860" bIns="22860" numCol="1" spcCol="1270" anchor="t" anchorCtr="0">
              <a:noAutofit/>
            </a:bodyPr>
            <a:lstStyle/>
            <a:p>
              <a:pPr lvl="0" algn="l" defTabSz="800100">
                <a:lnSpc>
                  <a:spcPct val="100000"/>
                </a:lnSpc>
                <a:spcBef>
                  <a:spcPct val="0"/>
                </a:spcBef>
                <a:spcAft>
                  <a:spcPts val="0"/>
                </a:spcAft>
              </a:pPr>
              <a:r>
                <a:rPr lang="en-US" sz="2400" kern="1200" dirty="0">
                  <a:latin typeface="+mj-lt"/>
                </a:rPr>
                <a:t>Safety items described in  report</a:t>
              </a:r>
            </a:p>
          </p:txBody>
        </p:sp>
        <p:sp>
          <p:nvSpPr>
            <p:cNvPr id="8" name="Straight Connector 7"/>
            <p:cNvSpPr/>
            <p:nvPr/>
          </p:nvSpPr>
          <p:spPr>
            <a:xfrm>
              <a:off x="8631456" y="1892466"/>
              <a:ext cx="450498" cy="0"/>
            </a:xfrm>
            <a:prstGeom prst="line">
              <a:avLst/>
            </a:prstGeom>
            <a:ln w="28575">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9" name="Straight Connector 8"/>
            <p:cNvSpPr/>
            <p:nvPr/>
          </p:nvSpPr>
          <p:spPr>
            <a:xfrm rot="5400000">
              <a:off x="6415819" y="2156458"/>
              <a:ext cx="2477139" cy="1950357"/>
            </a:xfrm>
            <a:prstGeom prst="line">
              <a:avLst/>
            </a:prstGeom>
            <a:ln w="28575">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9068367" y="2461661"/>
              <a:ext cx="2090276" cy="1553835"/>
            </a:xfrm>
            <a:custGeom>
              <a:avLst/>
              <a:gdLst>
                <a:gd name="connsiteX0" fmla="*/ 0 w 1641831"/>
                <a:gd name="connsiteY0" fmla="*/ 0 h 1551715"/>
                <a:gd name="connsiteX1" fmla="*/ 1641831 w 1641831"/>
                <a:gd name="connsiteY1" fmla="*/ 0 h 1551715"/>
                <a:gd name="connsiteX2" fmla="*/ 1641831 w 1641831"/>
                <a:gd name="connsiteY2" fmla="*/ 1551715 h 1551715"/>
                <a:gd name="connsiteX3" fmla="*/ 0 w 1641831"/>
                <a:gd name="connsiteY3" fmla="*/ 1551715 h 1551715"/>
                <a:gd name="connsiteX4" fmla="*/ 0 w 1641831"/>
                <a:gd name="connsiteY4" fmla="*/ 0 h 155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831" h="1551715">
                  <a:moveTo>
                    <a:pt x="0" y="0"/>
                  </a:moveTo>
                  <a:lnTo>
                    <a:pt x="1641831" y="0"/>
                  </a:lnTo>
                  <a:lnTo>
                    <a:pt x="1641831" y="1551715"/>
                  </a:lnTo>
                  <a:lnTo>
                    <a:pt x="0" y="1551715"/>
                  </a:lnTo>
                  <a:lnTo>
                    <a:pt x="0" y="0"/>
                  </a:lnTo>
                  <a:close/>
                </a:path>
              </a:pathLst>
            </a:custGeom>
            <a:ln>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lvl="0" algn="l" defTabSz="800100">
                <a:lnSpc>
                  <a:spcPct val="100000"/>
                </a:lnSpc>
                <a:spcBef>
                  <a:spcPct val="0"/>
                </a:spcBef>
                <a:spcAft>
                  <a:spcPts val="0"/>
                </a:spcAft>
              </a:pPr>
              <a:r>
                <a:rPr lang="en-US" sz="2400" kern="1200" dirty="0">
                  <a:latin typeface="+mj-lt"/>
                </a:rPr>
                <a:t>Non-safety items described in report</a:t>
              </a:r>
              <a:endParaRPr lang="en-US" sz="1050" kern="1200" dirty="0">
                <a:latin typeface="+mj-lt"/>
              </a:endParaRPr>
            </a:p>
            <a:p>
              <a:pPr lvl="0" algn="l" defTabSz="800100">
                <a:lnSpc>
                  <a:spcPct val="100000"/>
                </a:lnSpc>
                <a:spcBef>
                  <a:spcPct val="0"/>
                </a:spcBef>
                <a:spcAft>
                  <a:spcPts val="0"/>
                </a:spcAft>
              </a:pPr>
              <a:r>
                <a:rPr lang="en-US" sz="1050" kern="1200" dirty="0">
                  <a:latin typeface="+mj-lt"/>
                </a:rPr>
                <a:t> </a:t>
              </a:r>
            </a:p>
            <a:p>
              <a:pPr lvl="0" algn="l" defTabSz="800100">
                <a:lnSpc>
                  <a:spcPct val="100000"/>
                </a:lnSpc>
                <a:spcBef>
                  <a:spcPct val="0"/>
                </a:spcBef>
                <a:spcAft>
                  <a:spcPts val="0"/>
                </a:spcAft>
              </a:pPr>
              <a:r>
                <a:rPr lang="en-US" sz="2400" kern="1200" dirty="0">
                  <a:latin typeface="+mj-lt"/>
                </a:rPr>
                <a:t>Prior safety assessments/ history</a:t>
              </a:r>
            </a:p>
          </p:txBody>
        </p:sp>
        <p:sp>
          <p:nvSpPr>
            <p:cNvPr id="11" name="Straight Connector 10"/>
            <p:cNvSpPr/>
            <p:nvPr/>
          </p:nvSpPr>
          <p:spPr>
            <a:xfrm>
              <a:off x="8631456" y="2943628"/>
              <a:ext cx="450498" cy="0"/>
            </a:xfrm>
            <a:prstGeom prst="line">
              <a:avLst/>
            </a:prstGeom>
            <a:ln w="28575">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2" name="Straight Connector 11"/>
            <p:cNvSpPr/>
            <p:nvPr/>
          </p:nvSpPr>
          <p:spPr>
            <a:xfrm rot="5400000">
              <a:off x="6947643" y="3191222"/>
              <a:ext cx="1930295" cy="1433785"/>
            </a:xfrm>
            <a:prstGeom prst="line">
              <a:avLst/>
            </a:prstGeom>
            <a:ln w="28575">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9068367" y="4210327"/>
              <a:ext cx="1801993" cy="574272"/>
            </a:xfrm>
            <a:custGeom>
              <a:avLst/>
              <a:gdLst>
                <a:gd name="connsiteX0" fmla="*/ 0 w 1801993"/>
                <a:gd name="connsiteY0" fmla="*/ 0 h 1051162"/>
                <a:gd name="connsiteX1" fmla="*/ 1801993 w 1801993"/>
                <a:gd name="connsiteY1" fmla="*/ 0 h 1051162"/>
                <a:gd name="connsiteX2" fmla="*/ 1801993 w 1801993"/>
                <a:gd name="connsiteY2" fmla="*/ 1051162 h 1051162"/>
                <a:gd name="connsiteX3" fmla="*/ 0 w 1801993"/>
                <a:gd name="connsiteY3" fmla="*/ 1051162 h 1051162"/>
                <a:gd name="connsiteX4" fmla="*/ 0 w 1801993"/>
                <a:gd name="connsiteY4" fmla="*/ 0 h 1051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993" h="1051162">
                  <a:moveTo>
                    <a:pt x="0" y="0"/>
                  </a:moveTo>
                  <a:lnTo>
                    <a:pt x="1801993" y="0"/>
                  </a:lnTo>
                  <a:lnTo>
                    <a:pt x="1801993" y="1051162"/>
                  </a:lnTo>
                  <a:lnTo>
                    <a:pt x="0" y="1051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lvl="0" algn="l" defTabSz="800100">
                <a:lnSpc>
                  <a:spcPct val="100000"/>
                </a:lnSpc>
                <a:spcBef>
                  <a:spcPct val="0"/>
                </a:spcBef>
                <a:spcAft>
                  <a:spcPts val="0"/>
                </a:spcAft>
              </a:pPr>
              <a:r>
                <a:rPr lang="en-US" sz="2400" kern="1200" dirty="0">
                  <a:latin typeface="+mj-lt"/>
                </a:rPr>
                <a:t>Remaining items</a:t>
              </a:r>
            </a:p>
          </p:txBody>
        </p:sp>
        <p:sp>
          <p:nvSpPr>
            <p:cNvPr id="14" name="Straight Connector 13"/>
            <p:cNvSpPr/>
            <p:nvPr/>
          </p:nvSpPr>
          <p:spPr>
            <a:xfrm>
              <a:off x="8655751" y="4301654"/>
              <a:ext cx="450498" cy="0"/>
            </a:xfrm>
            <a:prstGeom prst="line">
              <a:avLst/>
            </a:prstGeom>
            <a:ln w="28575">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5" name="Straight Connector 14"/>
            <p:cNvSpPr/>
            <p:nvPr/>
          </p:nvSpPr>
          <p:spPr>
            <a:xfrm rot="5400000">
              <a:off x="7501767" y="4529946"/>
              <a:ext cx="1379125" cy="917214"/>
            </a:xfrm>
            <a:prstGeom prst="line">
              <a:avLst/>
            </a:prstGeom>
            <a:ln w="28575">
              <a:solidFill>
                <a:schemeClr val="accent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sp>
        <p:nvSpPr>
          <p:cNvPr id="18436" name="TextBox 4"/>
          <p:cNvSpPr txBox="1">
            <a:spLocks noChangeArrowheads="1"/>
          </p:cNvSpPr>
          <p:nvPr/>
        </p:nvSpPr>
        <p:spPr bwMode="auto">
          <a:xfrm>
            <a:off x="421302" y="1294225"/>
            <a:ext cx="306949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dirty="0">
                <a:latin typeface="+mj-lt"/>
              </a:rPr>
              <a:t>Before knocking on the door, prioritize the safety items for THIS report….</a:t>
            </a:r>
          </a:p>
        </p:txBody>
      </p:sp>
    </p:spTree>
    <p:extLst>
      <p:ext uri="{BB962C8B-B14F-4D97-AF65-F5344CB8AC3E}">
        <p14:creationId xmlns:p14="http://schemas.microsoft.com/office/powerpoint/2010/main" val="8266864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bwMode="auto">
          <a:ln>
            <a:miter lim="800000"/>
            <a:headEnd/>
            <a:tailEnd/>
          </a:ln>
        </p:spPr>
        <p:txBody>
          <a:bodyPr wrap="square" numCol="1" anchorCtr="0" compatLnSpc="1">
            <a:prstTxWarp prst="textNoShape">
              <a:avLst/>
            </a:prstTxWarp>
            <a:normAutofit/>
          </a:bodyPr>
          <a:lstStyle/>
          <a:p>
            <a:pPr eaLnBrk="1" hangingPunct="1"/>
            <a:r>
              <a:rPr lang="en-US" altLang="en-US" sz="3600" dirty="0"/>
              <a:t>Example</a:t>
            </a:r>
          </a:p>
        </p:txBody>
      </p:sp>
      <p:sp>
        <p:nvSpPr>
          <p:cNvPr id="19460" name="TextBox 4"/>
          <p:cNvSpPr txBox="1">
            <a:spLocks noChangeArrowheads="1"/>
          </p:cNvSpPr>
          <p:nvPr/>
        </p:nvSpPr>
        <p:spPr bwMode="auto">
          <a:xfrm>
            <a:off x="905086" y="1182993"/>
            <a:ext cx="34290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latin typeface="+mj-lt"/>
              </a:rPr>
              <a:t>A </a:t>
            </a:r>
            <a:r>
              <a:rPr lang="en-US" altLang="en-US" sz="2300" dirty="0">
                <a:latin typeface="Verdana" panose="020B0604030504040204" pitchFamily="34" charset="0"/>
                <a:ea typeface="Verdana" panose="020B0604030504040204" pitchFamily="34" charset="0"/>
                <a:cs typeface="Verdana" panose="020B0604030504040204" pitchFamily="34" charset="0"/>
              </a:rPr>
              <a:t>1</a:t>
            </a:r>
            <a:r>
              <a:rPr lang="en-US" altLang="en-US" sz="2800" dirty="0">
                <a:latin typeface="+mj-lt"/>
              </a:rPr>
              <a:t>-year-old child has subdural hematoma and retinal bleeding.  Parents have no idea how it happened.  Doctor suspects inflicted sudden impact. Nurse </a:t>
            </a:r>
            <a:br>
              <a:rPr lang="en-US" altLang="en-US" sz="2800" dirty="0">
                <a:latin typeface="+mj-lt"/>
              </a:rPr>
            </a:br>
            <a:r>
              <a:rPr lang="en-US" altLang="en-US" sz="2800" dirty="0">
                <a:latin typeface="+mj-lt"/>
              </a:rPr>
              <a:t>smells alcohol on dad’s breath. No known history.</a:t>
            </a:r>
          </a:p>
        </p:txBody>
      </p:sp>
      <p:grpSp>
        <p:nvGrpSpPr>
          <p:cNvPr id="21" name="Group 20"/>
          <p:cNvGrpSpPr/>
          <p:nvPr/>
        </p:nvGrpSpPr>
        <p:grpSpPr>
          <a:xfrm>
            <a:off x="4365171" y="900425"/>
            <a:ext cx="7017532" cy="5837259"/>
            <a:chOff x="4800615" y="1447800"/>
            <a:chExt cx="5638790" cy="4571999"/>
          </a:xfrm>
        </p:grpSpPr>
        <p:sp>
          <p:nvSpPr>
            <p:cNvPr id="3" name="Oval 2"/>
            <p:cNvSpPr/>
            <p:nvPr/>
          </p:nvSpPr>
          <p:spPr>
            <a:xfrm>
              <a:off x="4800615" y="2590799"/>
              <a:ext cx="3429000" cy="3429000"/>
            </a:xfrm>
            <a:prstGeom prst="ellipse">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Oval 7"/>
            <p:cNvSpPr/>
            <p:nvPr/>
          </p:nvSpPr>
          <p:spPr>
            <a:xfrm>
              <a:off x="5486572" y="3276600"/>
              <a:ext cx="2057400" cy="2057400"/>
            </a:xfrm>
            <a:prstGeom prst="ellipse">
              <a:avLst/>
            </a:prstGeom>
            <a:solidFill>
              <a:srgbClr val="FFCC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Oval 10"/>
            <p:cNvSpPr/>
            <p:nvPr/>
          </p:nvSpPr>
          <p:spPr>
            <a:xfrm>
              <a:off x="6172283" y="3962399"/>
              <a:ext cx="685800" cy="685800"/>
            </a:xfrm>
            <a:prstGeom prst="ellipse">
              <a:avLst/>
            </a:prstGeom>
            <a:solidFill>
              <a:schemeClr val="accent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Freeform 11"/>
            <p:cNvSpPr/>
            <p:nvPr/>
          </p:nvSpPr>
          <p:spPr>
            <a:xfrm>
              <a:off x="8738733" y="1447800"/>
              <a:ext cx="1700663" cy="1000125"/>
            </a:xfrm>
            <a:custGeom>
              <a:avLst/>
              <a:gdLst>
                <a:gd name="connsiteX0" fmla="*/ 0 w 1700663"/>
                <a:gd name="connsiteY0" fmla="*/ 0 h 1000125"/>
                <a:gd name="connsiteX1" fmla="*/ 1700663 w 1700663"/>
                <a:gd name="connsiteY1" fmla="*/ 0 h 1000125"/>
                <a:gd name="connsiteX2" fmla="*/ 1700663 w 1700663"/>
                <a:gd name="connsiteY2" fmla="*/ 1000125 h 1000125"/>
                <a:gd name="connsiteX3" fmla="*/ 0 w 1700663"/>
                <a:gd name="connsiteY3" fmla="*/ 1000125 h 1000125"/>
                <a:gd name="connsiteX4" fmla="*/ 0 w 1700663"/>
                <a:gd name="connsiteY4" fmla="*/ 0 h 100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663" h="1000125">
                  <a:moveTo>
                    <a:pt x="0" y="0"/>
                  </a:moveTo>
                  <a:lnTo>
                    <a:pt x="1700663" y="0"/>
                  </a:lnTo>
                  <a:lnTo>
                    <a:pt x="1700663" y="1000125"/>
                  </a:lnTo>
                  <a:lnTo>
                    <a:pt x="0" y="1000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lang="en-US" sz="1800" kern="1200" dirty="0">
                  <a:latin typeface="Calibri" pitchFamily="34" charset="0"/>
                </a:rPr>
                <a:t> </a:t>
              </a:r>
            </a:p>
          </p:txBody>
        </p:sp>
        <p:sp>
          <p:nvSpPr>
            <p:cNvPr id="13" name="Straight Connector 12"/>
            <p:cNvSpPr/>
            <p:nvPr/>
          </p:nvSpPr>
          <p:spPr>
            <a:xfrm>
              <a:off x="8372571" y="1947862"/>
              <a:ext cx="428625" cy="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4" name="Straight Connector 13"/>
            <p:cNvSpPr/>
            <p:nvPr/>
          </p:nvSpPr>
          <p:spPr>
            <a:xfrm rot="5400000">
              <a:off x="6264514" y="2199036"/>
              <a:ext cx="2356865" cy="185566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p:cNvSpPr/>
            <p:nvPr/>
          </p:nvSpPr>
          <p:spPr>
            <a:xfrm>
              <a:off x="8724905" y="2447924"/>
              <a:ext cx="1714500" cy="1000125"/>
            </a:xfrm>
            <a:custGeom>
              <a:avLst/>
              <a:gdLst>
                <a:gd name="connsiteX0" fmla="*/ 0 w 1714500"/>
                <a:gd name="connsiteY0" fmla="*/ 0 h 1000125"/>
                <a:gd name="connsiteX1" fmla="*/ 1714500 w 1714500"/>
                <a:gd name="connsiteY1" fmla="*/ 0 h 1000125"/>
                <a:gd name="connsiteX2" fmla="*/ 1714500 w 1714500"/>
                <a:gd name="connsiteY2" fmla="*/ 1000125 h 1000125"/>
                <a:gd name="connsiteX3" fmla="*/ 0 w 1714500"/>
                <a:gd name="connsiteY3" fmla="*/ 1000125 h 1000125"/>
                <a:gd name="connsiteX4" fmla="*/ 0 w 1714500"/>
                <a:gd name="connsiteY4" fmla="*/ 0 h 100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0" h="1000125">
                  <a:moveTo>
                    <a:pt x="0" y="0"/>
                  </a:moveTo>
                  <a:lnTo>
                    <a:pt x="1714500" y="0"/>
                  </a:lnTo>
                  <a:lnTo>
                    <a:pt x="1714500" y="1000125"/>
                  </a:lnTo>
                  <a:lnTo>
                    <a:pt x="0" y="1000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lang="en-US" sz="1800" kern="1200" dirty="0">
                  <a:latin typeface="Calibri" pitchFamily="34" charset="0"/>
                </a:rPr>
                <a:t> </a:t>
              </a:r>
            </a:p>
          </p:txBody>
        </p:sp>
        <p:sp>
          <p:nvSpPr>
            <p:cNvPr id="16" name="Straight Connector 15"/>
            <p:cNvSpPr/>
            <p:nvPr/>
          </p:nvSpPr>
          <p:spPr>
            <a:xfrm>
              <a:off x="8372571" y="2947987"/>
              <a:ext cx="428625" cy="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7" name="Straight Connector 16"/>
            <p:cNvSpPr/>
            <p:nvPr/>
          </p:nvSpPr>
          <p:spPr>
            <a:xfrm rot="5400000">
              <a:off x="6770514" y="3183559"/>
              <a:ext cx="1836572" cy="136417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8724888" y="3448049"/>
              <a:ext cx="1714500" cy="1000125"/>
            </a:xfrm>
            <a:custGeom>
              <a:avLst/>
              <a:gdLst>
                <a:gd name="connsiteX0" fmla="*/ 0 w 1714500"/>
                <a:gd name="connsiteY0" fmla="*/ 0 h 1000125"/>
                <a:gd name="connsiteX1" fmla="*/ 1714500 w 1714500"/>
                <a:gd name="connsiteY1" fmla="*/ 0 h 1000125"/>
                <a:gd name="connsiteX2" fmla="*/ 1714500 w 1714500"/>
                <a:gd name="connsiteY2" fmla="*/ 1000125 h 1000125"/>
                <a:gd name="connsiteX3" fmla="*/ 0 w 1714500"/>
                <a:gd name="connsiteY3" fmla="*/ 1000125 h 1000125"/>
                <a:gd name="connsiteX4" fmla="*/ 0 w 1714500"/>
                <a:gd name="connsiteY4" fmla="*/ 0 h 100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0" h="1000125">
                  <a:moveTo>
                    <a:pt x="0" y="0"/>
                  </a:moveTo>
                  <a:lnTo>
                    <a:pt x="1714500" y="0"/>
                  </a:lnTo>
                  <a:lnTo>
                    <a:pt x="1714500" y="1000125"/>
                  </a:lnTo>
                  <a:lnTo>
                    <a:pt x="0" y="1000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lang="en-US" sz="1800" kern="1200" dirty="0">
                  <a:latin typeface="Calibri" pitchFamily="34" charset="0"/>
                </a:rPr>
                <a:t> </a:t>
              </a:r>
            </a:p>
          </p:txBody>
        </p:sp>
        <p:sp>
          <p:nvSpPr>
            <p:cNvPr id="19" name="Straight Connector 18"/>
            <p:cNvSpPr/>
            <p:nvPr/>
          </p:nvSpPr>
          <p:spPr>
            <a:xfrm>
              <a:off x="8370776" y="4528609"/>
              <a:ext cx="428625" cy="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19"/>
            <p:cNvSpPr/>
            <p:nvPr/>
          </p:nvSpPr>
          <p:spPr>
            <a:xfrm rot="5400000">
              <a:off x="7567376" y="4457991"/>
              <a:ext cx="731094" cy="872332"/>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sp>
        <p:nvSpPr>
          <p:cNvPr id="5" name="TextBox 4"/>
          <p:cNvSpPr txBox="1"/>
          <p:nvPr/>
        </p:nvSpPr>
        <p:spPr>
          <a:xfrm>
            <a:off x="9391215" y="841847"/>
            <a:ext cx="1991467" cy="1200329"/>
          </a:xfrm>
          <a:prstGeom prst="rect">
            <a:avLst/>
          </a:prstGeom>
          <a:noFill/>
        </p:spPr>
        <p:txBody>
          <a:bodyPr>
            <a:spAutoFit/>
          </a:bodyPr>
          <a:lstStyle/>
          <a:p>
            <a:pPr>
              <a:defRPr/>
            </a:pPr>
            <a:r>
              <a:rPr lang="en-US" sz="2400" dirty="0">
                <a:latin typeface="+mj-lt"/>
              </a:rPr>
              <a:t>Serious injury,</a:t>
            </a:r>
          </a:p>
          <a:p>
            <a:pPr>
              <a:defRPr/>
            </a:pPr>
            <a:r>
              <a:rPr lang="en-US" sz="2400" dirty="0">
                <a:latin typeface="+mj-lt"/>
              </a:rPr>
              <a:t>questionable explanation</a:t>
            </a:r>
          </a:p>
        </p:txBody>
      </p:sp>
      <p:sp>
        <p:nvSpPr>
          <p:cNvPr id="6" name="TextBox 5"/>
          <p:cNvSpPr txBox="1"/>
          <p:nvPr/>
        </p:nvSpPr>
        <p:spPr>
          <a:xfrm>
            <a:off x="9391215" y="2235904"/>
            <a:ext cx="1991446" cy="1938992"/>
          </a:xfrm>
          <a:prstGeom prst="rect">
            <a:avLst/>
          </a:prstGeom>
          <a:noFill/>
        </p:spPr>
        <p:txBody>
          <a:bodyPr wrap="square">
            <a:spAutoFit/>
          </a:bodyPr>
          <a:lstStyle/>
          <a:p>
            <a:pPr>
              <a:defRPr/>
            </a:pPr>
            <a:r>
              <a:rPr lang="en-US" sz="2400" dirty="0">
                <a:latin typeface="+mj-lt"/>
              </a:rPr>
              <a:t>Substance abuse (caregiver complicating behavior)</a:t>
            </a:r>
          </a:p>
        </p:txBody>
      </p:sp>
      <p:sp>
        <p:nvSpPr>
          <p:cNvPr id="7" name="TextBox 6"/>
          <p:cNvSpPr txBox="1"/>
          <p:nvPr/>
        </p:nvSpPr>
        <p:spPr>
          <a:xfrm>
            <a:off x="9453582" y="4572823"/>
            <a:ext cx="1612140" cy="461665"/>
          </a:xfrm>
          <a:prstGeom prst="rect">
            <a:avLst/>
          </a:prstGeom>
          <a:noFill/>
        </p:spPr>
        <p:txBody>
          <a:bodyPr>
            <a:spAutoFit/>
          </a:bodyPr>
          <a:lstStyle/>
          <a:p>
            <a:pPr>
              <a:defRPr/>
            </a:pPr>
            <a:r>
              <a:rPr lang="en-US" sz="2400" dirty="0">
                <a:latin typeface="+mj-lt"/>
              </a:rPr>
              <a:t>All others</a:t>
            </a:r>
          </a:p>
        </p:txBody>
      </p:sp>
    </p:spTree>
    <p:extLst>
      <p:ext uri="{BB962C8B-B14F-4D97-AF65-F5344CB8AC3E}">
        <p14:creationId xmlns:p14="http://schemas.microsoft.com/office/powerpoint/2010/main" val="394957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 fill="hold"/>
                                        <p:tgtEl>
                                          <p:spTgt spid="19460"/>
                                        </p:tgtEl>
                                        <p:attrNameLst>
                                          <p:attrName>ppt_x</p:attrName>
                                        </p:attrNameLst>
                                      </p:cBhvr>
                                      <p:tavLst>
                                        <p:tav tm="0">
                                          <p:val>
                                            <p:strVal val="#ppt_x"/>
                                          </p:val>
                                        </p:tav>
                                        <p:tav tm="100000">
                                          <p:val>
                                            <p:strVal val="#ppt_x"/>
                                          </p:val>
                                        </p:tav>
                                      </p:tavLst>
                                    </p:anim>
                                    <p:anim calcmode="lin" valueType="num">
                                      <p:cBhvr additive="base">
                                        <p:cTn id="8" dur="500" fill="hold"/>
                                        <p:tgtEl>
                                          <p:spTgt spid="194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ln>
            <a:miter lim="800000"/>
            <a:headEnd/>
            <a:tailEnd/>
          </a:ln>
        </p:spPr>
        <p:txBody>
          <a:bodyPr wrap="square" numCol="1" anchorCtr="0" compatLnSpc="1">
            <a:prstTxWarp prst="textNoShape">
              <a:avLst/>
            </a:prstTxWarp>
            <a:normAutofit/>
          </a:bodyPr>
          <a:lstStyle/>
          <a:p>
            <a:pPr eaLnBrk="1" hangingPunct="1"/>
            <a:r>
              <a:rPr lang="en-US" altLang="en-US" sz="3600" dirty="0"/>
              <a:t>Example</a:t>
            </a:r>
          </a:p>
        </p:txBody>
      </p:sp>
      <p:sp>
        <p:nvSpPr>
          <p:cNvPr id="20484" name="TextBox 4"/>
          <p:cNvSpPr txBox="1">
            <a:spLocks noChangeArrowheads="1"/>
          </p:cNvSpPr>
          <p:nvPr/>
        </p:nvSpPr>
        <p:spPr bwMode="auto">
          <a:xfrm>
            <a:off x="734503" y="1366885"/>
            <a:ext cx="3558636"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latin typeface="+mj-lt"/>
              </a:rPr>
              <a:t>Parents have significant intellectual disabilities and the regional center caseworker reports they have a newborn. Worker is concerned that parents have no idea how to care for a baby. Today they were surprised to hear that their non-breastfeeding infant needs formula. Caseworker has not seen infant.</a:t>
            </a:r>
          </a:p>
        </p:txBody>
      </p:sp>
      <p:grpSp>
        <p:nvGrpSpPr>
          <p:cNvPr id="2" name="Group 1"/>
          <p:cNvGrpSpPr/>
          <p:nvPr/>
        </p:nvGrpSpPr>
        <p:grpSpPr>
          <a:xfrm>
            <a:off x="4196615" y="800930"/>
            <a:ext cx="7131831" cy="5917505"/>
            <a:chOff x="4876815" y="1447800"/>
            <a:chExt cx="5638790" cy="4571999"/>
          </a:xfrm>
        </p:grpSpPr>
        <p:sp>
          <p:nvSpPr>
            <p:cNvPr id="3" name="Oval 2"/>
            <p:cNvSpPr/>
            <p:nvPr/>
          </p:nvSpPr>
          <p:spPr>
            <a:xfrm>
              <a:off x="4876815" y="2590799"/>
              <a:ext cx="3429000" cy="3429000"/>
            </a:xfrm>
            <a:prstGeom prst="ellipse">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Oval 7"/>
            <p:cNvSpPr/>
            <p:nvPr/>
          </p:nvSpPr>
          <p:spPr>
            <a:xfrm>
              <a:off x="5600773" y="3276600"/>
              <a:ext cx="2057400" cy="2057400"/>
            </a:xfrm>
            <a:prstGeom prst="ellipse">
              <a:avLst/>
            </a:prstGeom>
            <a:solidFill>
              <a:srgbClr val="FFCC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Oval 8"/>
            <p:cNvSpPr/>
            <p:nvPr/>
          </p:nvSpPr>
          <p:spPr>
            <a:xfrm>
              <a:off x="6286490" y="3962399"/>
              <a:ext cx="685800" cy="685800"/>
            </a:xfrm>
            <a:prstGeom prst="ellipse">
              <a:avLst/>
            </a:prstGeom>
            <a:solidFill>
              <a:schemeClr val="accent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Freeform 9"/>
            <p:cNvSpPr/>
            <p:nvPr/>
          </p:nvSpPr>
          <p:spPr>
            <a:xfrm>
              <a:off x="8808023" y="1447800"/>
              <a:ext cx="1700663" cy="1000125"/>
            </a:xfrm>
            <a:custGeom>
              <a:avLst/>
              <a:gdLst>
                <a:gd name="connsiteX0" fmla="*/ 0 w 1700663"/>
                <a:gd name="connsiteY0" fmla="*/ 0 h 1000125"/>
                <a:gd name="connsiteX1" fmla="*/ 1700663 w 1700663"/>
                <a:gd name="connsiteY1" fmla="*/ 0 h 1000125"/>
                <a:gd name="connsiteX2" fmla="*/ 1700663 w 1700663"/>
                <a:gd name="connsiteY2" fmla="*/ 1000125 h 1000125"/>
                <a:gd name="connsiteX3" fmla="*/ 0 w 1700663"/>
                <a:gd name="connsiteY3" fmla="*/ 1000125 h 1000125"/>
                <a:gd name="connsiteX4" fmla="*/ 0 w 1700663"/>
                <a:gd name="connsiteY4" fmla="*/ 0 h 100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663" h="1000125">
                  <a:moveTo>
                    <a:pt x="0" y="0"/>
                  </a:moveTo>
                  <a:lnTo>
                    <a:pt x="1700663" y="0"/>
                  </a:lnTo>
                  <a:lnTo>
                    <a:pt x="1700663" y="1000125"/>
                  </a:lnTo>
                  <a:lnTo>
                    <a:pt x="0" y="1000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lang="en-US" sz="1800" kern="1200" dirty="0">
                  <a:latin typeface="Calibri" pitchFamily="34" charset="0"/>
                </a:rPr>
                <a:t> </a:t>
              </a:r>
            </a:p>
          </p:txBody>
        </p:sp>
        <p:sp>
          <p:nvSpPr>
            <p:cNvPr id="11" name="Straight Connector 10"/>
            <p:cNvSpPr/>
            <p:nvPr/>
          </p:nvSpPr>
          <p:spPr>
            <a:xfrm>
              <a:off x="8486777" y="1947862"/>
              <a:ext cx="428625" cy="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2" name="Straight Connector 11"/>
            <p:cNvSpPr/>
            <p:nvPr/>
          </p:nvSpPr>
          <p:spPr>
            <a:xfrm rot="5400000">
              <a:off x="6378718" y="2199036"/>
              <a:ext cx="2356865" cy="185566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8801105" y="2447924"/>
              <a:ext cx="1714500" cy="1000125"/>
            </a:xfrm>
            <a:custGeom>
              <a:avLst/>
              <a:gdLst>
                <a:gd name="connsiteX0" fmla="*/ 0 w 1714500"/>
                <a:gd name="connsiteY0" fmla="*/ 0 h 1000125"/>
                <a:gd name="connsiteX1" fmla="*/ 1714500 w 1714500"/>
                <a:gd name="connsiteY1" fmla="*/ 0 h 1000125"/>
                <a:gd name="connsiteX2" fmla="*/ 1714500 w 1714500"/>
                <a:gd name="connsiteY2" fmla="*/ 1000125 h 1000125"/>
                <a:gd name="connsiteX3" fmla="*/ 0 w 1714500"/>
                <a:gd name="connsiteY3" fmla="*/ 1000125 h 1000125"/>
                <a:gd name="connsiteX4" fmla="*/ 0 w 1714500"/>
                <a:gd name="connsiteY4" fmla="*/ 0 h 100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0" h="1000125">
                  <a:moveTo>
                    <a:pt x="0" y="0"/>
                  </a:moveTo>
                  <a:lnTo>
                    <a:pt x="1714500" y="0"/>
                  </a:lnTo>
                  <a:lnTo>
                    <a:pt x="1714500" y="1000125"/>
                  </a:lnTo>
                  <a:lnTo>
                    <a:pt x="0" y="1000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lang="en-US" sz="1800" kern="1200" dirty="0">
                  <a:latin typeface="Calibri" pitchFamily="34" charset="0"/>
                </a:rPr>
                <a:t> </a:t>
              </a:r>
            </a:p>
          </p:txBody>
        </p:sp>
        <p:sp>
          <p:nvSpPr>
            <p:cNvPr id="14" name="Straight Connector 13"/>
            <p:cNvSpPr/>
            <p:nvPr/>
          </p:nvSpPr>
          <p:spPr>
            <a:xfrm>
              <a:off x="8291440" y="3796223"/>
              <a:ext cx="623960" cy="1"/>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5" name="Straight Connector 14"/>
            <p:cNvSpPr/>
            <p:nvPr/>
          </p:nvSpPr>
          <p:spPr>
            <a:xfrm rot="5400000">
              <a:off x="7212328" y="3704817"/>
              <a:ext cx="987705" cy="1170521"/>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8783877" y="3525459"/>
              <a:ext cx="1714500" cy="1000125"/>
            </a:xfrm>
            <a:custGeom>
              <a:avLst/>
              <a:gdLst>
                <a:gd name="connsiteX0" fmla="*/ 0 w 1714500"/>
                <a:gd name="connsiteY0" fmla="*/ 0 h 1000125"/>
                <a:gd name="connsiteX1" fmla="*/ 1714500 w 1714500"/>
                <a:gd name="connsiteY1" fmla="*/ 0 h 1000125"/>
                <a:gd name="connsiteX2" fmla="*/ 1714500 w 1714500"/>
                <a:gd name="connsiteY2" fmla="*/ 1000125 h 1000125"/>
                <a:gd name="connsiteX3" fmla="*/ 0 w 1714500"/>
                <a:gd name="connsiteY3" fmla="*/ 1000125 h 1000125"/>
                <a:gd name="connsiteX4" fmla="*/ 0 w 1714500"/>
                <a:gd name="connsiteY4" fmla="*/ 0 h 100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0" h="1000125">
                  <a:moveTo>
                    <a:pt x="0" y="0"/>
                  </a:moveTo>
                  <a:lnTo>
                    <a:pt x="1714500" y="0"/>
                  </a:lnTo>
                  <a:lnTo>
                    <a:pt x="1714500" y="1000125"/>
                  </a:lnTo>
                  <a:lnTo>
                    <a:pt x="0" y="1000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lang="en-US" sz="1800" kern="1200" dirty="0">
                  <a:latin typeface="Calibri" pitchFamily="34" charset="0"/>
                </a:rPr>
                <a:t> </a:t>
              </a:r>
            </a:p>
          </p:txBody>
        </p:sp>
        <p:sp>
          <p:nvSpPr>
            <p:cNvPr id="17" name="Straight Connector 16"/>
            <p:cNvSpPr/>
            <p:nvPr/>
          </p:nvSpPr>
          <p:spPr>
            <a:xfrm>
              <a:off x="8305814" y="4648199"/>
              <a:ext cx="594390" cy="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8" name="Straight Connector 17"/>
            <p:cNvSpPr/>
            <p:nvPr/>
          </p:nvSpPr>
          <p:spPr>
            <a:xfrm rot="5400000">
              <a:off x="7652636" y="4606526"/>
              <a:ext cx="611504" cy="694851"/>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sp>
        <p:nvSpPr>
          <p:cNvPr id="5" name="TextBox 4"/>
          <p:cNvSpPr txBox="1"/>
          <p:nvPr/>
        </p:nvSpPr>
        <p:spPr>
          <a:xfrm>
            <a:off x="9285319" y="711620"/>
            <a:ext cx="2726337" cy="2677656"/>
          </a:xfrm>
          <a:prstGeom prst="rect">
            <a:avLst/>
          </a:prstGeom>
          <a:noFill/>
        </p:spPr>
        <p:txBody>
          <a:bodyPr wrap="square">
            <a:spAutoFit/>
          </a:bodyPr>
          <a:lstStyle/>
          <a:p>
            <a:pPr marL="342900" indent="-342900">
              <a:buFont typeface="Arial" panose="020B0604020202020204" pitchFamily="34" charset="0"/>
              <a:buChar char="•"/>
              <a:defRPr/>
            </a:pPr>
            <a:r>
              <a:rPr lang="en-US" sz="2400" dirty="0"/>
              <a:t>Inadequate food</a:t>
            </a:r>
          </a:p>
          <a:p>
            <a:pPr marL="342900" indent="-342900">
              <a:buFont typeface="Arial" panose="020B0604020202020204" pitchFamily="34" charset="0"/>
              <a:buChar char="•"/>
              <a:defRPr/>
            </a:pPr>
            <a:r>
              <a:rPr lang="en-US" sz="2400" dirty="0">
                <a:latin typeface="+mj-lt"/>
              </a:rPr>
              <a:t>Caregiver with intellectual disability (caregiver complicating factor)</a:t>
            </a:r>
          </a:p>
        </p:txBody>
      </p:sp>
      <p:sp>
        <p:nvSpPr>
          <p:cNvPr id="6" name="TextBox 5"/>
          <p:cNvSpPr txBox="1"/>
          <p:nvPr/>
        </p:nvSpPr>
        <p:spPr>
          <a:xfrm>
            <a:off x="9304540" y="3609645"/>
            <a:ext cx="1431406" cy="461665"/>
          </a:xfrm>
          <a:prstGeom prst="rect">
            <a:avLst/>
          </a:prstGeom>
          <a:noFill/>
        </p:spPr>
        <p:txBody>
          <a:bodyPr wrap="square">
            <a:spAutoFit/>
          </a:bodyPr>
          <a:lstStyle/>
          <a:p>
            <a:pPr>
              <a:defRPr/>
            </a:pPr>
            <a:r>
              <a:rPr lang="en-US" sz="2400" dirty="0">
                <a:latin typeface="+mj-lt"/>
              </a:rPr>
              <a:t>(None)</a:t>
            </a:r>
          </a:p>
        </p:txBody>
      </p:sp>
      <p:sp>
        <p:nvSpPr>
          <p:cNvPr id="7" name="TextBox 6"/>
          <p:cNvSpPr txBox="1"/>
          <p:nvPr/>
        </p:nvSpPr>
        <p:spPr>
          <a:xfrm>
            <a:off x="9304538" y="4712350"/>
            <a:ext cx="1638397" cy="461665"/>
          </a:xfrm>
          <a:prstGeom prst="rect">
            <a:avLst/>
          </a:prstGeom>
          <a:noFill/>
        </p:spPr>
        <p:txBody>
          <a:bodyPr>
            <a:spAutoFit/>
          </a:bodyPr>
          <a:lstStyle/>
          <a:p>
            <a:pPr>
              <a:defRPr/>
            </a:pPr>
            <a:r>
              <a:rPr lang="en-US" sz="2400" dirty="0">
                <a:latin typeface="+mj-lt"/>
              </a:rPr>
              <a:t>All others</a:t>
            </a:r>
          </a:p>
        </p:txBody>
      </p:sp>
    </p:spTree>
    <p:extLst>
      <p:ext uri="{BB962C8B-B14F-4D97-AF65-F5344CB8AC3E}">
        <p14:creationId xmlns:p14="http://schemas.microsoft.com/office/powerpoint/2010/main" val="55703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ppt_x"/>
                                          </p:val>
                                        </p:tav>
                                        <p:tav tm="100000">
                                          <p:val>
                                            <p:strVal val="#ppt_x"/>
                                          </p:val>
                                        </p:tav>
                                      </p:tavLst>
                                    </p:anim>
                                    <p:anim calcmode="lin" valueType="num">
                                      <p:cBhvr additive="base">
                                        <p:cTn id="8"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507999" y="313297"/>
            <a:ext cx="10648201" cy="1124310"/>
          </a:xfrm>
          <a:ln>
            <a:miter lim="800000"/>
            <a:headEnd/>
            <a:tailEnd/>
          </a:ln>
        </p:spPr>
        <p:txBody>
          <a:bodyPr wrap="square" numCol="1" anchorCtr="0" compatLnSpc="1">
            <a:prstTxWarp prst="textNoShape">
              <a:avLst/>
            </a:prstTxWarp>
            <a:normAutofit/>
          </a:bodyPr>
          <a:lstStyle/>
          <a:p>
            <a:pPr eaLnBrk="1" hangingPunct="1"/>
            <a:r>
              <a:rPr lang="en-US" altLang="en-US" sz="3600" dirty="0"/>
              <a:t>Example</a:t>
            </a:r>
          </a:p>
        </p:txBody>
      </p:sp>
      <p:sp>
        <p:nvSpPr>
          <p:cNvPr id="21508" name="TextBox 4"/>
          <p:cNvSpPr txBox="1">
            <a:spLocks noChangeArrowheads="1"/>
          </p:cNvSpPr>
          <p:nvPr/>
        </p:nvSpPr>
        <p:spPr bwMode="auto">
          <a:xfrm>
            <a:off x="734502" y="1447800"/>
            <a:ext cx="3293361"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dirty="0">
                <a:latin typeface="+mj-lt"/>
              </a:rPr>
              <a:t>Report is that mom was high on meth and left </a:t>
            </a:r>
          </a:p>
          <a:p>
            <a:pPr eaLnBrk="1" hangingPunct="1"/>
            <a:r>
              <a:rPr lang="en-US" altLang="en-US" sz="3200" dirty="0">
                <a:latin typeface="+mj-lt"/>
              </a:rPr>
              <a:t>2-year-old alone.  Prior history includes information that mom has been diagnosed with </a:t>
            </a:r>
            <a:br>
              <a:rPr lang="en-US" altLang="en-US" sz="3200" dirty="0">
                <a:latin typeface="+mj-lt"/>
              </a:rPr>
            </a:br>
            <a:r>
              <a:rPr lang="en-US" altLang="en-US" sz="3200" dirty="0">
                <a:latin typeface="+mj-lt"/>
              </a:rPr>
              <a:t>bipolar disorder.</a:t>
            </a:r>
          </a:p>
        </p:txBody>
      </p:sp>
      <p:grpSp>
        <p:nvGrpSpPr>
          <p:cNvPr id="2" name="Group 1"/>
          <p:cNvGrpSpPr/>
          <p:nvPr/>
        </p:nvGrpSpPr>
        <p:grpSpPr>
          <a:xfrm>
            <a:off x="4254365" y="976271"/>
            <a:ext cx="6948456" cy="5761413"/>
            <a:chOff x="4800607" y="1485904"/>
            <a:chExt cx="5676887" cy="4495790"/>
          </a:xfrm>
        </p:grpSpPr>
        <p:sp>
          <p:nvSpPr>
            <p:cNvPr id="3" name="Oval 2"/>
            <p:cNvSpPr/>
            <p:nvPr/>
          </p:nvSpPr>
          <p:spPr>
            <a:xfrm>
              <a:off x="4800607" y="2705114"/>
              <a:ext cx="3429000" cy="3276580"/>
            </a:xfrm>
            <a:prstGeom prst="ellipse">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Oval 7"/>
            <p:cNvSpPr/>
            <p:nvPr/>
          </p:nvSpPr>
          <p:spPr>
            <a:xfrm>
              <a:off x="5486579" y="3314704"/>
              <a:ext cx="2057400" cy="2057400"/>
            </a:xfrm>
            <a:prstGeom prst="ellipse">
              <a:avLst/>
            </a:prstGeom>
            <a:solidFill>
              <a:srgbClr val="FFCC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Oval 8"/>
            <p:cNvSpPr/>
            <p:nvPr/>
          </p:nvSpPr>
          <p:spPr>
            <a:xfrm>
              <a:off x="6172289" y="4000504"/>
              <a:ext cx="685800" cy="685800"/>
            </a:xfrm>
            <a:prstGeom prst="ellipse">
              <a:avLst/>
            </a:prstGeom>
            <a:solidFill>
              <a:schemeClr val="accent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Freeform 9"/>
            <p:cNvSpPr/>
            <p:nvPr/>
          </p:nvSpPr>
          <p:spPr>
            <a:xfrm>
              <a:off x="8738742" y="1485904"/>
              <a:ext cx="1700663" cy="1000125"/>
            </a:xfrm>
            <a:custGeom>
              <a:avLst/>
              <a:gdLst>
                <a:gd name="connsiteX0" fmla="*/ 0 w 1700663"/>
                <a:gd name="connsiteY0" fmla="*/ 0 h 1000125"/>
                <a:gd name="connsiteX1" fmla="*/ 1700663 w 1700663"/>
                <a:gd name="connsiteY1" fmla="*/ 0 h 1000125"/>
                <a:gd name="connsiteX2" fmla="*/ 1700663 w 1700663"/>
                <a:gd name="connsiteY2" fmla="*/ 1000125 h 1000125"/>
                <a:gd name="connsiteX3" fmla="*/ 0 w 1700663"/>
                <a:gd name="connsiteY3" fmla="*/ 1000125 h 1000125"/>
                <a:gd name="connsiteX4" fmla="*/ 0 w 1700663"/>
                <a:gd name="connsiteY4" fmla="*/ 0 h 100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663" h="1000125">
                  <a:moveTo>
                    <a:pt x="0" y="0"/>
                  </a:moveTo>
                  <a:lnTo>
                    <a:pt x="1700663" y="0"/>
                  </a:lnTo>
                  <a:lnTo>
                    <a:pt x="1700663" y="1000125"/>
                  </a:lnTo>
                  <a:lnTo>
                    <a:pt x="0" y="1000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lang="en-US" sz="1800" kern="1200" dirty="0">
                  <a:latin typeface="Calibri" pitchFamily="34" charset="0"/>
                </a:rPr>
                <a:t> </a:t>
              </a:r>
            </a:p>
          </p:txBody>
        </p:sp>
        <p:sp>
          <p:nvSpPr>
            <p:cNvPr id="11" name="Straight Connector 10"/>
            <p:cNvSpPr/>
            <p:nvPr/>
          </p:nvSpPr>
          <p:spPr>
            <a:xfrm>
              <a:off x="8372572" y="1985967"/>
              <a:ext cx="428625" cy="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2" name="Straight Connector 11"/>
            <p:cNvSpPr/>
            <p:nvPr/>
          </p:nvSpPr>
          <p:spPr>
            <a:xfrm rot="5400000">
              <a:off x="6264507" y="2237141"/>
              <a:ext cx="2356865" cy="185566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8762994" y="2486029"/>
              <a:ext cx="1714500" cy="1000125"/>
            </a:xfrm>
            <a:custGeom>
              <a:avLst/>
              <a:gdLst>
                <a:gd name="connsiteX0" fmla="*/ 0 w 1714500"/>
                <a:gd name="connsiteY0" fmla="*/ 0 h 1000125"/>
                <a:gd name="connsiteX1" fmla="*/ 1714500 w 1714500"/>
                <a:gd name="connsiteY1" fmla="*/ 0 h 1000125"/>
                <a:gd name="connsiteX2" fmla="*/ 1714500 w 1714500"/>
                <a:gd name="connsiteY2" fmla="*/ 1000125 h 1000125"/>
                <a:gd name="connsiteX3" fmla="*/ 0 w 1714500"/>
                <a:gd name="connsiteY3" fmla="*/ 1000125 h 1000125"/>
                <a:gd name="connsiteX4" fmla="*/ 0 w 1714500"/>
                <a:gd name="connsiteY4" fmla="*/ 0 h 100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0" h="1000125">
                  <a:moveTo>
                    <a:pt x="0" y="0"/>
                  </a:moveTo>
                  <a:lnTo>
                    <a:pt x="1714500" y="0"/>
                  </a:lnTo>
                  <a:lnTo>
                    <a:pt x="1714500" y="1000125"/>
                  </a:lnTo>
                  <a:lnTo>
                    <a:pt x="0" y="1000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lang="en-US" sz="1800" kern="1200" dirty="0">
                  <a:latin typeface="Calibri" pitchFamily="34" charset="0"/>
                </a:rPr>
                <a:t> </a:t>
              </a:r>
            </a:p>
          </p:txBody>
        </p:sp>
        <p:sp>
          <p:nvSpPr>
            <p:cNvPr id="14" name="Straight Connector 13"/>
            <p:cNvSpPr/>
            <p:nvPr/>
          </p:nvSpPr>
          <p:spPr>
            <a:xfrm>
              <a:off x="8372572" y="2986092"/>
              <a:ext cx="428625" cy="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5" name="Straight Connector 14"/>
            <p:cNvSpPr/>
            <p:nvPr/>
          </p:nvSpPr>
          <p:spPr>
            <a:xfrm rot="5400000">
              <a:off x="6770516" y="3221664"/>
              <a:ext cx="1836572" cy="136417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8762994" y="3486154"/>
              <a:ext cx="1714500" cy="1000125"/>
            </a:xfrm>
            <a:custGeom>
              <a:avLst/>
              <a:gdLst>
                <a:gd name="connsiteX0" fmla="*/ 0 w 1714500"/>
                <a:gd name="connsiteY0" fmla="*/ 0 h 1000125"/>
                <a:gd name="connsiteX1" fmla="*/ 1714500 w 1714500"/>
                <a:gd name="connsiteY1" fmla="*/ 0 h 1000125"/>
                <a:gd name="connsiteX2" fmla="*/ 1714500 w 1714500"/>
                <a:gd name="connsiteY2" fmla="*/ 1000125 h 1000125"/>
                <a:gd name="connsiteX3" fmla="*/ 0 w 1714500"/>
                <a:gd name="connsiteY3" fmla="*/ 1000125 h 1000125"/>
                <a:gd name="connsiteX4" fmla="*/ 0 w 1714500"/>
                <a:gd name="connsiteY4" fmla="*/ 0 h 100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0" h="1000125">
                  <a:moveTo>
                    <a:pt x="0" y="0"/>
                  </a:moveTo>
                  <a:lnTo>
                    <a:pt x="1714500" y="0"/>
                  </a:lnTo>
                  <a:lnTo>
                    <a:pt x="1714500" y="1000125"/>
                  </a:lnTo>
                  <a:lnTo>
                    <a:pt x="0" y="1000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lang="en-US" sz="1800" kern="1200" dirty="0">
                  <a:latin typeface="Calibri" pitchFamily="34" charset="0"/>
                </a:rPr>
                <a:t> </a:t>
              </a:r>
            </a:p>
          </p:txBody>
        </p:sp>
        <p:sp>
          <p:nvSpPr>
            <p:cNvPr id="17" name="Straight Connector 16"/>
            <p:cNvSpPr/>
            <p:nvPr/>
          </p:nvSpPr>
          <p:spPr>
            <a:xfrm>
              <a:off x="8262272" y="4343404"/>
              <a:ext cx="500605" cy="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8" name="Straight Connector 17"/>
            <p:cNvSpPr/>
            <p:nvPr/>
          </p:nvSpPr>
          <p:spPr>
            <a:xfrm rot="5400000">
              <a:off x="7402314" y="4437852"/>
              <a:ext cx="954404" cy="765512"/>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sp>
        <p:nvSpPr>
          <p:cNvPr id="5" name="TextBox 4"/>
          <p:cNvSpPr txBox="1"/>
          <p:nvPr/>
        </p:nvSpPr>
        <p:spPr>
          <a:xfrm>
            <a:off x="8913362" y="278587"/>
            <a:ext cx="2662447" cy="2308324"/>
          </a:xfrm>
          <a:prstGeom prst="rect">
            <a:avLst/>
          </a:prstGeom>
          <a:noFill/>
        </p:spPr>
        <p:txBody>
          <a:bodyPr wrap="square">
            <a:spAutoFit/>
          </a:bodyPr>
          <a:lstStyle/>
          <a:p>
            <a:pPr marL="342900" indent="-342900">
              <a:buFont typeface="Arial" panose="020B0604020202020204" pitchFamily="34" charset="0"/>
              <a:buChar char="•"/>
              <a:defRPr/>
            </a:pPr>
            <a:r>
              <a:rPr lang="en-US" sz="2400" dirty="0">
                <a:latin typeface="+mj-lt"/>
              </a:rPr>
              <a:t>Inadequate supervision</a:t>
            </a:r>
          </a:p>
          <a:p>
            <a:pPr marL="342900" indent="-342900">
              <a:buFont typeface="Arial" panose="020B0604020202020204" pitchFamily="34" charset="0"/>
              <a:buChar char="•"/>
              <a:defRPr/>
            </a:pPr>
            <a:r>
              <a:rPr lang="en-US" sz="2400" dirty="0">
                <a:latin typeface="+mj-lt"/>
              </a:rPr>
              <a:t>Substance abuse (caregiver complicating behavior)</a:t>
            </a:r>
          </a:p>
        </p:txBody>
      </p:sp>
      <p:sp>
        <p:nvSpPr>
          <p:cNvPr id="6" name="TextBox 5"/>
          <p:cNvSpPr txBox="1"/>
          <p:nvPr/>
        </p:nvSpPr>
        <p:spPr>
          <a:xfrm>
            <a:off x="9144266" y="2633863"/>
            <a:ext cx="2460121" cy="1569660"/>
          </a:xfrm>
          <a:prstGeom prst="rect">
            <a:avLst/>
          </a:prstGeom>
          <a:noFill/>
        </p:spPr>
        <p:txBody>
          <a:bodyPr wrap="square">
            <a:spAutoFit/>
          </a:bodyPr>
          <a:lstStyle/>
          <a:p>
            <a:pPr>
              <a:defRPr/>
            </a:pPr>
            <a:r>
              <a:rPr lang="en-US" sz="2400" dirty="0">
                <a:latin typeface="+mj-lt"/>
              </a:rPr>
              <a:t>Caregiver mental health (caregiver complicating behavior)</a:t>
            </a:r>
          </a:p>
        </p:txBody>
      </p:sp>
      <p:sp>
        <p:nvSpPr>
          <p:cNvPr id="7" name="TextBox 6"/>
          <p:cNvSpPr txBox="1"/>
          <p:nvPr/>
        </p:nvSpPr>
        <p:spPr>
          <a:xfrm>
            <a:off x="9144127" y="4468441"/>
            <a:ext cx="1585557" cy="461665"/>
          </a:xfrm>
          <a:prstGeom prst="rect">
            <a:avLst/>
          </a:prstGeom>
          <a:noFill/>
        </p:spPr>
        <p:txBody>
          <a:bodyPr>
            <a:spAutoFit/>
          </a:bodyPr>
          <a:lstStyle/>
          <a:p>
            <a:pPr>
              <a:defRPr/>
            </a:pPr>
            <a:r>
              <a:rPr lang="en-US" sz="2400" dirty="0">
                <a:latin typeface="+mj-lt"/>
              </a:rPr>
              <a:t>All others</a:t>
            </a:r>
          </a:p>
        </p:txBody>
      </p:sp>
    </p:spTree>
    <p:extLst>
      <p:ext uri="{BB962C8B-B14F-4D97-AF65-F5344CB8AC3E}">
        <p14:creationId xmlns:p14="http://schemas.microsoft.com/office/powerpoint/2010/main" val="76423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additive="base">
                                        <p:cTn id="7" dur="500" fill="hold"/>
                                        <p:tgtEl>
                                          <p:spTgt spid="21508"/>
                                        </p:tgtEl>
                                        <p:attrNameLst>
                                          <p:attrName>ppt_x</p:attrName>
                                        </p:attrNameLst>
                                      </p:cBhvr>
                                      <p:tavLst>
                                        <p:tav tm="0">
                                          <p:val>
                                            <p:strVal val="#ppt_x"/>
                                          </p:val>
                                        </p:tav>
                                        <p:tav tm="100000">
                                          <p:val>
                                            <p:strVal val="#ppt_x"/>
                                          </p:val>
                                        </p:tav>
                                      </p:tavLst>
                                    </p:anim>
                                    <p:anim calcmode="lin" valueType="num">
                                      <p:cBhvr additive="base">
                                        <p:cTn id="8" dur="500" fill="hold"/>
                                        <p:tgtEl>
                                          <p:spTgt spid="2150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8194" name="Title 1"/>
          <p:cNvSpPr>
            <a:spLocks noGrp="1"/>
          </p:cNvSpPr>
          <p:nvPr>
            <p:ph type="title"/>
          </p:nvPr>
        </p:nvSpPr>
        <p:spPr bwMode="auto">
          <a:ln>
            <a:miter lim="800000"/>
            <a:headEnd/>
            <a:tailEnd/>
          </a:ln>
        </p:spPr>
        <p:txBody>
          <a:bodyPr wrap="square" numCol="1" anchorCtr="0" compatLnSpc="1">
            <a:prstTxWarp prst="textNoShape">
              <a:avLst/>
            </a:prstTxWarp>
          </a:bodyPr>
          <a:lstStyle/>
          <a:p>
            <a:pPr eaLnBrk="1" hangingPunct="1"/>
            <a:r>
              <a:rPr lang="en-US" altLang="en-US" dirty="0"/>
              <a:t>Agenda</a:t>
            </a:r>
          </a:p>
        </p:txBody>
      </p:sp>
      <p:sp>
        <p:nvSpPr>
          <p:cNvPr id="8195" name="Content Placeholder 2"/>
          <p:cNvSpPr>
            <a:spLocks noGrp="1"/>
          </p:cNvSpPr>
          <p:nvPr>
            <p:ph type="body" sz="quarter" idx="11"/>
          </p:nvPr>
        </p:nvSpPr>
        <p:spPr bwMode="auto">
          <a:xfrm>
            <a:off x="7092930" y="2096609"/>
            <a:ext cx="4132534" cy="3149330"/>
          </a:xfrm>
        </p:spPr>
        <p:txBody>
          <a:bodyPr wrap="square" numCol="1" anchor="t" anchorCtr="0" compatLnSpc="1">
            <a:prstTxWarp prst="textNoShape">
              <a:avLst/>
            </a:prstTxWarp>
            <a:noAutofit/>
          </a:bodyPr>
          <a:lstStyle/>
          <a:p>
            <a:pPr marL="457200" indent="-457200" eaLnBrk="1" hangingPunct="1">
              <a:spcBef>
                <a:spcPct val="0"/>
              </a:spcBef>
              <a:spcAft>
                <a:spcPct val="0"/>
              </a:spcAft>
            </a:pPr>
            <a:r>
              <a:rPr lang="en-US" altLang="en-US" sz="2800" dirty="0">
                <a:sym typeface="Symbol" panose="05050102010706020507" pitchFamily="18" charset="2"/>
              </a:rPr>
              <a:t> </a:t>
            </a:r>
            <a:r>
              <a:rPr lang="en-US" altLang="en-US" sz="2800" dirty="0" smtClean="0">
                <a:sym typeface="Symbol" panose="05050102010706020507" pitchFamily="18" charset="2"/>
              </a:rPr>
              <a:t>	</a:t>
            </a:r>
            <a:r>
              <a:rPr lang="en-US" altLang="en-US" sz="2800" dirty="0" smtClean="0"/>
              <a:t>Brief </a:t>
            </a:r>
            <a:r>
              <a:rPr lang="en-US" altLang="en-US" sz="2800" dirty="0"/>
              <a:t>review </a:t>
            </a:r>
            <a:r>
              <a:rPr lang="en-US" altLang="en-US" sz="2800" dirty="0" smtClean="0"/>
              <a:t>of</a:t>
            </a:r>
            <a:r>
              <a:rPr lang="en-US" altLang="en-US" sz="2800" dirty="0"/>
              <a:t> </a:t>
            </a:r>
            <a:r>
              <a:rPr lang="en-US" altLang="en-US" sz="2800" dirty="0" smtClean="0"/>
              <a:t>fundamentals</a:t>
            </a:r>
            <a:endParaRPr lang="en-US" altLang="en-US" sz="2800" dirty="0"/>
          </a:p>
          <a:p>
            <a:pPr marL="457200" indent="-457200">
              <a:spcBef>
                <a:spcPct val="0"/>
              </a:spcBef>
              <a:spcAft>
                <a:spcPct val="0"/>
              </a:spcAft>
            </a:pPr>
            <a:r>
              <a:rPr lang="en-US" altLang="en-US" sz="2800" dirty="0">
                <a:sym typeface="Symbol" panose="05050102010706020507" pitchFamily="18" charset="2"/>
              </a:rPr>
              <a:t> </a:t>
            </a:r>
            <a:r>
              <a:rPr lang="en-US" altLang="en-US" sz="2800" dirty="0" smtClean="0">
                <a:sym typeface="Symbol" panose="05050102010706020507" pitchFamily="18" charset="2"/>
              </a:rPr>
              <a:t>	</a:t>
            </a:r>
            <a:r>
              <a:rPr lang="en-US" altLang="en-US" sz="2800" dirty="0" smtClean="0"/>
              <a:t>Interviewing/observing</a:t>
            </a:r>
            <a:r>
              <a:rPr lang="en-US" altLang="en-US" sz="2800" dirty="0"/>
              <a:t>: </a:t>
            </a:r>
            <a:br>
              <a:rPr lang="en-US" altLang="en-US" sz="2800" dirty="0"/>
            </a:br>
            <a:r>
              <a:rPr lang="en-US" altLang="en-US" sz="2800" dirty="0" smtClean="0"/>
              <a:t>How </a:t>
            </a:r>
            <a:r>
              <a:rPr lang="en-US" altLang="en-US" sz="2800" dirty="0"/>
              <a:t>deep should you dig</a:t>
            </a:r>
            <a:r>
              <a:rPr lang="en-US" altLang="en-US" sz="2800" dirty="0" smtClean="0"/>
              <a:t>?</a:t>
            </a:r>
            <a:endParaRPr lang="en-US" altLang="en-US" sz="2800" dirty="0"/>
          </a:p>
          <a:p>
            <a:pPr marL="457200" indent="-457200">
              <a:spcBef>
                <a:spcPct val="0"/>
              </a:spcBef>
              <a:spcAft>
                <a:spcPct val="0"/>
              </a:spcAft>
            </a:pPr>
            <a:r>
              <a:rPr lang="en-US" altLang="en-US" sz="2800" dirty="0">
                <a:sym typeface="Symbol" panose="05050102010706020507" pitchFamily="18" charset="2"/>
              </a:rPr>
              <a:t> </a:t>
            </a:r>
            <a:r>
              <a:rPr lang="en-US" altLang="en-US" sz="2800" dirty="0" smtClean="0">
                <a:sym typeface="Symbol" panose="05050102010706020507" pitchFamily="18" charset="2"/>
              </a:rPr>
              <a:t>	</a:t>
            </a:r>
            <a:r>
              <a:rPr lang="en-US" altLang="en-US" sz="2800" dirty="0" smtClean="0"/>
              <a:t>When </a:t>
            </a:r>
            <a:r>
              <a:rPr lang="en-US" altLang="en-US" sz="2800" dirty="0"/>
              <a:t>to update a </a:t>
            </a:r>
            <a:r>
              <a:rPr lang="en-US" altLang="en-US" sz="2800" dirty="0" smtClean="0"/>
              <a:t>safety assessment</a:t>
            </a:r>
            <a:endParaRPr lang="en-US" altLang="en-US" sz="2800" dirty="0"/>
          </a:p>
        </p:txBody>
      </p:sp>
    </p:spTree>
    <p:extLst>
      <p:ext uri="{BB962C8B-B14F-4D97-AF65-F5344CB8AC3E}">
        <p14:creationId xmlns:p14="http://schemas.microsoft.com/office/powerpoint/2010/main" val="2701903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15" name="Content Placeholder 14"/>
          <p:cNvSpPr>
            <a:spLocks noGrp="1"/>
          </p:cNvSpPr>
          <p:nvPr>
            <p:ph sz="quarter" idx="14"/>
          </p:nvPr>
        </p:nvSpPr>
        <p:spPr/>
        <p:txBody>
          <a:bodyPr>
            <a:normAutofit/>
          </a:bodyPr>
          <a:lstStyle/>
          <a:p>
            <a:endParaRPr lang="en-CA" sz="2400" dirty="0"/>
          </a:p>
        </p:txBody>
      </p:sp>
      <p:sp>
        <p:nvSpPr>
          <p:cNvPr id="7" name="Text Placeholder 6"/>
          <p:cNvSpPr>
            <a:spLocks noGrp="1"/>
          </p:cNvSpPr>
          <p:nvPr>
            <p:ph type="body" sz="quarter" idx="12"/>
          </p:nvPr>
        </p:nvSpPr>
        <p:spPr/>
        <p:txBody>
          <a:bodyPr>
            <a:normAutofit/>
          </a:bodyPr>
          <a:lstStyle/>
          <a:p>
            <a:r>
              <a:rPr lang="en-US" altLang="en-US" dirty="0">
                <a:latin typeface="+mj-lt"/>
              </a:rPr>
              <a:t>How deep should you dig?</a:t>
            </a:r>
          </a:p>
          <a:p>
            <a:endParaRPr lang="en-CA" dirty="0">
              <a:latin typeface="+mj-lt"/>
            </a:endParaRPr>
          </a:p>
        </p:txBody>
      </p:sp>
      <p:sp>
        <p:nvSpPr>
          <p:cNvPr id="22532" name="TextBox 4"/>
          <p:cNvSpPr txBox="1">
            <a:spLocks noChangeArrowheads="1"/>
          </p:cNvSpPr>
          <p:nvPr/>
        </p:nvSpPr>
        <p:spPr bwMode="auto">
          <a:xfrm>
            <a:off x="6248400" y="1600200"/>
            <a:ext cx="3733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4800" dirty="0">
              <a:solidFill>
                <a:srgbClr val="FFC000"/>
              </a:solidFill>
              <a:latin typeface="Calibri" panose="020F0502020204030204" pitchFamily="34" charset="0"/>
            </a:endParaRPr>
          </a:p>
        </p:txBody>
      </p:sp>
    </p:spTree>
    <p:extLst>
      <p:ext uri="{BB962C8B-B14F-4D97-AF65-F5344CB8AC3E}">
        <p14:creationId xmlns:p14="http://schemas.microsoft.com/office/powerpoint/2010/main" val="4032730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23554" name="Title 1"/>
          <p:cNvSpPr>
            <a:spLocks noGrp="1"/>
          </p:cNvSpPr>
          <p:nvPr>
            <p:ph type="title"/>
          </p:nvPr>
        </p:nvSpPr>
        <p:spPr bwMode="auto">
          <a:ln>
            <a:miter lim="800000"/>
            <a:headEnd/>
            <a:tailEnd/>
          </a:ln>
        </p:spPr>
        <p:txBody>
          <a:bodyPr wrap="square" numCol="1" anchorCtr="0" compatLnSpc="1">
            <a:prstTxWarp prst="textNoShape">
              <a:avLst/>
            </a:prstTxWarp>
          </a:bodyPr>
          <a:lstStyle/>
          <a:p>
            <a:pPr eaLnBrk="1" hangingPunct="1"/>
            <a:r>
              <a:rPr lang="en-US" altLang="en-US" dirty="0"/>
              <a:t>Cool</a:t>
            </a:r>
          </a:p>
        </p:txBody>
      </p:sp>
      <p:sp>
        <p:nvSpPr>
          <p:cNvPr id="7" name="Oval 6"/>
          <p:cNvSpPr/>
          <p:nvPr/>
        </p:nvSpPr>
        <p:spPr>
          <a:xfrm>
            <a:off x="6475987" y="1727947"/>
            <a:ext cx="3863502" cy="388508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9"/>
          <p:cNvSpPr txBox="1">
            <a:spLocks noGrp="1" noChangeArrowheads="1"/>
          </p:cNvSpPr>
          <p:nvPr>
            <p:ph type="body" sz="quarter" idx="11"/>
          </p:nvPr>
        </p:nvSpPr>
        <p:spPr bwMode="auto">
          <a:xfrm>
            <a:off x="1149080" y="1900773"/>
            <a:ext cx="3899575" cy="3539430"/>
          </a:xfrm>
          <a:prstGeom prst="rect">
            <a:avLst/>
          </a:prstGeom>
          <a:noFill/>
          <a:ln w="9525">
            <a:noFill/>
            <a:miter lim="800000"/>
            <a:headEnd/>
            <a:tailEnd/>
          </a:ln>
        </p:spPr>
        <p:txBody>
          <a:bodyPr wrap="square">
            <a:spAutoFit/>
          </a:bodyPr>
          <a:lstStyle/>
          <a:p>
            <a:pPr marL="457200" indent="-457200">
              <a:buClr>
                <a:schemeClr val="bg1"/>
              </a:buClr>
              <a:buFont typeface="Corbel" panose="020B0503020204020204" pitchFamily="34" charset="0"/>
              <a:buChar char="•"/>
              <a:defRPr/>
            </a:pPr>
            <a:r>
              <a:rPr lang="en-US" sz="2800" dirty="0">
                <a:latin typeface="+mj-lt"/>
              </a:rPr>
              <a:t>No information </a:t>
            </a:r>
            <a:br>
              <a:rPr lang="en-US" sz="2800" dirty="0">
                <a:latin typeface="+mj-lt"/>
              </a:rPr>
            </a:br>
            <a:r>
              <a:rPr lang="en-US" sz="2800" dirty="0">
                <a:latin typeface="+mj-lt"/>
              </a:rPr>
              <a:t>about item in report or </a:t>
            </a:r>
            <a:r>
              <a:rPr lang="en-US" sz="2800" dirty="0" smtClean="0">
                <a:latin typeface="+mj-lt"/>
              </a:rPr>
              <a:t>history</a:t>
            </a:r>
            <a:endParaRPr lang="en-US" sz="1200" dirty="0">
              <a:latin typeface="+mj-lt"/>
            </a:endParaRPr>
          </a:p>
          <a:p>
            <a:pPr marL="457200" indent="-457200">
              <a:buClr>
                <a:schemeClr val="bg1"/>
              </a:buClr>
              <a:buFont typeface="Corbel" panose="020B0503020204020204" pitchFamily="34" charset="0"/>
              <a:buChar char="•"/>
              <a:defRPr/>
            </a:pPr>
            <a:r>
              <a:rPr lang="en-US" sz="2800" dirty="0">
                <a:latin typeface="+mj-lt"/>
              </a:rPr>
              <a:t>If nothing emerges, safety threat is not present. If something emerges, increase priority and pursue.</a:t>
            </a:r>
          </a:p>
        </p:txBody>
      </p:sp>
    </p:spTree>
    <p:extLst>
      <p:ext uri="{BB962C8B-B14F-4D97-AF65-F5344CB8AC3E}">
        <p14:creationId xmlns:p14="http://schemas.microsoft.com/office/powerpoint/2010/main" val="2082471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a:ln>
            <a:miter lim="800000"/>
            <a:headEnd/>
            <a:tailEnd/>
          </a:ln>
        </p:spPr>
        <p:txBody>
          <a:bodyPr wrap="square" numCol="1" anchorCtr="0" compatLnSpc="1">
            <a:prstTxWarp prst="textNoShape">
              <a:avLst/>
            </a:prstTxWarp>
          </a:bodyPr>
          <a:lstStyle/>
          <a:p>
            <a:pPr eaLnBrk="1" hangingPunct="1"/>
            <a:r>
              <a:rPr lang="en-US" altLang="en-US" dirty="0"/>
              <a:t>Warm</a:t>
            </a:r>
          </a:p>
        </p:txBody>
      </p:sp>
      <p:sp>
        <p:nvSpPr>
          <p:cNvPr id="24579" name="TextBox 9"/>
          <p:cNvSpPr txBox="1">
            <a:spLocks noChangeArrowheads="1"/>
          </p:cNvSpPr>
          <p:nvPr/>
        </p:nvSpPr>
        <p:spPr bwMode="auto">
          <a:xfrm>
            <a:off x="734502" y="1551711"/>
            <a:ext cx="59484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tabLst>
                <a:tab pos="457200" algn="l"/>
              </a:tabLst>
              <a:defRPr>
                <a:solidFill>
                  <a:schemeClr val="tx1"/>
                </a:solidFill>
                <a:latin typeface="Arial" panose="020B0604020202020204" pitchFamily="34" charset="0"/>
              </a:defRPr>
            </a:lvl1pPr>
            <a:lvl2pPr marL="914400" indent="-457200" eaLnBrk="0" hangingPunct="0">
              <a:tabLst>
                <a:tab pos="457200" algn="l"/>
              </a:tabLst>
              <a:defRPr>
                <a:solidFill>
                  <a:schemeClr val="tx1"/>
                </a:solidFill>
                <a:latin typeface="Arial" panose="020B0604020202020204" pitchFamily="34" charset="0"/>
              </a:defRPr>
            </a:lvl2pPr>
            <a:lvl3pPr marL="1143000" indent="-228600" eaLnBrk="0" hangingPunct="0">
              <a:tabLst>
                <a:tab pos="457200" algn="l"/>
              </a:tabLst>
              <a:defRPr>
                <a:solidFill>
                  <a:schemeClr val="tx1"/>
                </a:solidFill>
                <a:latin typeface="Arial" panose="020B0604020202020204" pitchFamily="34" charset="0"/>
              </a:defRPr>
            </a:lvl3pPr>
            <a:lvl4pPr marL="1600200" indent="-228600" eaLnBrk="0" hangingPunct="0">
              <a:tabLst>
                <a:tab pos="457200" algn="l"/>
              </a:tabLst>
              <a:defRPr>
                <a:solidFill>
                  <a:schemeClr val="tx1"/>
                </a:solidFill>
                <a:latin typeface="Arial" panose="020B0604020202020204" pitchFamily="34" charset="0"/>
              </a:defRPr>
            </a:lvl4pPr>
            <a:lvl5pPr marL="2057400" indent="-228600" eaLnBrk="0" hangingPunct="0">
              <a:tabLst>
                <a:tab pos="4572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eaLnBrk="1" hangingPunct="1">
              <a:buClr>
                <a:schemeClr val="tx1"/>
              </a:buClr>
              <a:buFont typeface="Corbel" panose="020B0503020204020204" pitchFamily="34" charset="0"/>
              <a:buChar char="•"/>
            </a:pPr>
            <a:r>
              <a:rPr lang="en-US" altLang="en-US" sz="2800" dirty="0">
                <a:latin typeface="+mj-lt"/>
              </a:rPr>
              <a:t>Worries about an item that don’t rise to the threshold of marking it </a:t>
            </a:r>
            <a:br>
              <a:rPr lang="en-US" altLang="en-US" sz="2800" dirty="0">
                <a:latin typeface="+mj-lt"/>
              </a:rPr>
            </a:br>
            <a:r>
              <a:rPr lang="en-US" altLang="en-US" sz="2800" dirty="0">
                <a:latin typeface="+mj-lt"/>
              </a:rPr>
              <a:t>as a safety threat</a:t>
            </a:r>
          </a:p>
          <a:p>
            <a:pPr eaLnBrk="1" hangingPunct="1">
              <a:buClr>
                <a:schemeClr val="tx1"/>
              </a:buClr>
              <a:buFont typeface="Corbel" panose="020B0503020204020204" pitchFamily="34" charset="0"/>
              <a:buChar char="•"/>
            </a:pPr>
            <a:endParaRPr lang="en-US" altLang="en-US" sz="2800" dirty="0">
              <a:latin typeface="+mj-lt"/>
            </a:endParaRPr>
          </a:p>
          <a:p>
            <a:pPr eaLnBrk="1" hangingPunct="1">
              <a:buClr>
                <a:schemeClr val="tx1"/>
              </a:buClr>
              <a:buFont typeface="Corbel" panose="020B0503020204020204" pitchFamily="34" charset="0"/>
              <a:buChar char="•"/>
            </a:pPr>
            <a:r>
              <a:rPr lang="en-US" altLang="en-US" sz="2800" dirty="0">
                <a:latin typeface="+mj-lt"/>
              </a:rPr>
              <a:t>Worries in the family history that once posed a danger or risk</a:t>
            </a:r>
          </a:p>
          <a:p>
            <a:pPr eaLnBrk="1" hangingPunct="1">
              <a:buClr>
                <a:schemeClr val="tx1"/>
              </a:buClr>
              <a:buFont typeface="Corbel" panose="020B0503020204020204" pitchFamily="34" charset="0"/>
              <a:buChar char="•"/>
            </a:pPr>
            <a:endParaRPr lang="en-US" altLang="en-US" sz="2800" dirty="0">
              <a:latin typeface="+mj-lt"/>
            </a:endParaRPr>
          </a:p>
          <a:p>
            <a:pPr eaLnBrk="1" hangingPunct="1">
              <a:buClr>
                <a:schemeClr val="tx1"/>
              </a:buClr>
              <a:buFont typeface="Corbel" panose="020B0503020204020204" pitchFamily="34" charset="0"/>
              <a:buChar char="•"/>
            </a:pPr>
            <a:r>
              <a:rPr lang="en-US" altLang="en-US" sz="2800" dirty="0">
                <a:latin typeface="+mj-lt"/>
              </a:rPr>
              <a:t>New information, still not directly pointing to a safety threat, but </a:t>
            </a:r>
            <a:br>
              <a:rPr lang="en-US" altLang="en-US" sz="2800" dirty="0">
                <a:latin typeface="+mj-lt"/>
              </a:rPr>
            </a:br>
            <a:r>
              <a:rPr lang="en-US" altLang="en-US" sz="2800" dirty="0">
                <a:latin typeface="+mj-lt"/>
              </a:rPr>
              <a:t>signs observed that require further inquiry</a:t>
            </a:r>
          </a:p>
        </p:txBody>
      </p:sp>
      <p:sp>
        <p:nvSpPr>
          <p:cNvPr id="6" name="Oval 5"/>
          <p:cNvSpPr/>
          <p:nvPr/>
        </p:nvSpPr>
        <p:spPr>
          <a:xfrm>
            <a:off x="7577847" y="1912863"/>
            <a:ext cx="3804856" cy="3740136"/>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3693747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25602" name="Title 1"/>
          <p:cNvSpPr>
            <a:spLocks noGrp="1"/>
          </p:cNvSpPr>
          <p:nvPr>
            <p:ph type="title"/>
          </p:nvPr>
        </p:nvSpPr>
        <p:spPr bwMode="auto">
          <a:ln>
            <a:miter lim="800000"/>
            <a:headEnd/>
            <a:tailEnd/>
          </a:ln>
        </p:spPr>
        <p:txBody>
          <a:bodyPr wrap="square" numCol="1" anchorCtr="0" compatLnSpc="1">
            <a:prstTxWarp prst="textNoShape">
              <a:avLst/>
            </a:prstTxWarp>
          </a:bodyPr>
          <a:lstStyle/>
          <a:p>
            <a:pPr eaLnBrk="1" hangingPunct="1"/>
            <a:r>
              <a:rPr lang="en-US" altLang="en-US" dirty="0"/>
              <a:t>Hot</a:t>
            </a:r>
          </a:p>
        </p:txBody>
      </p:sp>
      <p:sp>
        <p:nvSpPr>
          <p:cNvPr id="3" name="Text Placeholder 2"/>
          <p:cNvSpPr>
            <a:spLocks noGrp="1"/>
          </p:cNvSpPr>
          <p:nvPr>
            <p:ph type="body" sz="quarter" idx="11"/>
          </p:nvPr>
        </p:nvSpPr>
        <p:spPr>
          <a:xfrm>
            <a:off x="7177830" y="1938726"/>
            <a:ext cx="3967092" cy="3465095"/>
          </a:xfrm>
        </p:spPr>
        <p:txBody>
          <a:bodyPr>
            <a:noAutofit/>
          </a:bodyPr>
          <a:lstStyle/>
          <a:p>
            <a:pPr marL="461963" indent="-461963">
              <a:buClr>
                <a:schemeClr val="bg1"/>
              </a:buClr>
              <a:buFont typeface="Corbel" panose="020B0503020204020204" pitchFamily="34" charset="0"/>
              <a:buChar char="•"/>
            </a:pPr>
            <a:r>
              <a:rPr lang="en-US" altLang="en-US" sz="2800" dirty="0">
                <a:latin typeface="+mj-lt"/>
              </a:rPr>
              <a:t>Information in report that points to a safety </a:t>
            </a:r>
            <a:r>
              <a:rPr lang="en-US" altLang="en-US" sz="2800" dirty="0" smtClean="0">
                <a:latin typeface="+mj-lt"/>
              </a:rPr>
              <a:t>threat</a:t>
            </a:r>
            <a:endParaRPr lang="en-US" altLang="en-US" dirty="0">
              <a:latin typeface="+mj-lt"/>
            </a:endParaRPr>
          </a:p>
          <a:p>
            <a:pPr marL="461963" indent="-461963">
              <a:buClr>
                <a:schemeClr val="bg1"/>
              </a:buClr>
              <a:buFont typeface="Corbel" panose="020B0503020204020204" pitchFamily="34" charset="0"/>
              <a:buChar char="•"/>
            </a:pPr>
            <a:r>
              <a:rPr lang="en-US" altLang="en-US" sz="2800" dirty="0">
                <a:latin typeface="+mj-lt"/>
              </a:rPr>
              <a:t>New information</a:t>
            </a:r>
          </a:p>
          <a:p>
            <a:pPr marL="914400" lvl="1" indent="-457200">
              <a:spcBef>
                <a:spcPts val="600"/>
              </a:spcBef>
              <a:buClr>
                <a:schemeClr val="bg1"/>
              </a:buClr>
              <a:buFont typeface="Calibri" panose="020F0502020204030204" pitchFamily="34" charset="0"/>
              <a:buChar char="»"/>
            </a:pPr>
            <a:r>
              <a:rPr lang="en-US" altLang="en-US" sz="2800" dirty="0">
                <a:latin typeface="+mj-lt"/>
              </a:rPr>
              <a:t>If confirmed, it’s a safety threat, but it hasn’t been confirmed</a:t>
            </a:r>
            <a:endParaRPr lang="en-US" sz="3600" dirty="0">
              <a:latin typeface="+mj-lt"/>
            </a:endParaRPr>
          </a:p>
        </p:txBody>
      </p:sp>
      <p:sp>
        <p:nvSpPr>
          <p:cNvPr id="6" name="Oval 5"/>
          <p:cNvSpPr/>
          <p:nvPr/>
        </p:nvSpPr>
        <p:spPr>
          <a:xfrm>
            <a:off x="1868904" y="1689653"/>
            <a:ext cx="3887003" cy="39632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4233002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Desert, Africa, Bedouin, Footprints, Sa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02485" y="-1"/>
            <a:ext cx="6089515" cy="405967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ahrenheit, C, Temperature, The Air, Numbers, Circle"/>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0" y="-1"/>
            <a:ext cx="6180306" cy="43093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Placeholder 5"/>
          <p:cNvPicPr>
            <a:picLocks noGrp="1" noChangeAspect="1"/>
          </p:cNvPicPr>
          <p:nvPr>
            <p:ph type="pic" sz="quarter" idx="4294967295"/>
          </p:nvPr>
        </p:nvPicPr>
        <p:blipFill rotWithShape="1">
          <a:blip r:embed="rId5" cstate="print">
            <a:extLst>
              <a:ext uri="{28A0092B-C50C-407E-A947-70E740481C1C}">
                <a14:useLocalDpi xmlns:a14="http://schemas.microsoft.com/office/drawing/2010/main"/>
              </a:ext>
            </a:extLst>
          </a:blip>
          <a:srcRect l="-212"/>
          <a:stretch/>
        </p:blipFill>
        <p:spPr>
          <a:xfrm>
            <a:off x="6073458" y="3180145"/>
            <a:ext cx="6118542" cy="3677855"/>
          </a:xfrm>
          <a:prstGeom prst="rect">
            <a:avLst/>
          </a:prstGeom>
        </p:spPr>
      </p:pic>
      <p:pic>
        <p:nvPicPr>
          <p:cNvPr id="3080" name="Picture 8" descr="Winter, Snowy, Tree, Christmas, Cold, Snow, White, Blue"/>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0" y="3228783"/>
            <a:ext cx="6157609" cy="362921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109764" y="3064213"/>
            <a:ext cx="5953328" cy="646331"/>
          </a:xfrm>
          <a:prstGeom prst="rect">
            <a:avLst/>
          </a:prstGeom>
          <a:solidFill>
            <a:schemeClr val="accent2"/>
          </a:solidFill>
        </p:spPr>
        <p:txBody>
          <a:bodyPr wrap="square" rtlCol="0">
            <a:spAutoFit/>
          </a:bodyPr>
          <a:lstStyle/>
          <a:p>
            <a:pPr algn="ctr"/>
            <a:r>
              <a:rPr lang="en-US" sz="3600" b="1" dirty="0">
                <a:solidFill>
                  <a:schemeClr val="bg1"/>
                </a:solidFill>
              </a:rPr>
              <a:t>Activity: Hot, warm, or cool?</a:t>
            </a:r>
          </a:p>
        </p:txBody>
      </p:sp>
    </p:spTree>
    <p:extLst>
      <p:ext uri="{BB962C8B-B14F-4D97-AF65-F5344CB8AC3E}">
        <p14:creationId xmlns:p14="http://schemas.microsoft.com/office/powerpoint/2010/main" val="3252084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27650" name="Title 1"/>
          <p:cNvSpPr>
            <a:spLocks noGrp="1"/>
          </p:cNvSpPr>
          <p:nvPr>
            <p:ph type="title"/>
          </p:nvPr>
        </p:nvSpPr>
        <p:spPr bwMode="auto">
          <a:ln>
            <a:miter lim="800000"/>
            <a:headEnd/>
            <a:tailEnd/>
          </a:ln>
        </p:spPr>
        <p:txBody>
          <a:bodyPr wrap="square" numCol="1" anchorCtr="0" compatLnSpc="1">
            <a:prstTxWarp prst="textNoShape">
              <a:avLst/>
            </a:prstTxWarp>
          </a:bodyPr>
          <a:lstStyle/>
          <a:p>
            <a:pPr eaLnBrk="1" hangingPunct="1"/>
            <a:r>
              <a:rPr lang="en-US" altLang="en-US" dirty="0"/>
              <a:t>Cool</a:t>
            </a:r>
          </a:p>
        </p:txBody>
      </p:sp>
      <p:sp>
        <p:nvSpPr>
          <p:cNvPr id="27651" name="Content Placeholder 7"/>
          <p:cNvSpPr>
            <a:spLocks noGrp="1"/>
          </p:cNvSpPr>
          <p:nvPr>
            <p:ph type="body" sz="quarter" idx="11"/>
          </p:nvPr>
        </p:nvSpPr>
        <p:spPr bwMode="auto">
          <a:xfrm>
            <a:off x="7494383" y="2127609"/>
            <a:ext cx="3166446" cy="3087330"/>
          </a:xfrm>
        </p:spPr>
        <p:txBody>
          <a:bodyPr wrap="square" numCol="1" anchor="t" anchorCtr="0" compatLnSpc="1">
            <a:prstTxWarp prst="textNoShape">
              <a:avLst/>
            </a:prstTxWarp>
            <a:noAutofit/>
          </a:bodyPr>
          <a:lstStyle/>
          <a:p>
            <a:pPr marL="461963" indent="-461963" eaLnBrk="1" hangingPunct="1"/>
            <a:r>
              <a:rPr lang="en-US" altLang="en-US" sz="2800" dirty="0">
                <a:sym typeface="Symbol" panose="05050102010706020507" pitchFamily="18" charset="2"/>
              </a:rPr>
              <a:t> </a:t>
            </a:r>
            <a:r>
              <a:rPr lang="en-US" altLang="en-US" sz="2800" dirty="0" smtClean="0">
                <a:sym typeface="Symbol" panose="05050102010706020507" pitchFamily="18" charset="2"/>
              </a:rPr>
              <a:t>	</a:t>
            </a:r>
            <a:r>
              <a:rPr lang="en-US" altLang="en-US" sz="2800" dirty="0" smtClean="0"/>
              <a:t>Observe</a:t>
            </a:r>
            <a:endParaRPr lang="en-US" altLang="en-US" sz="1200" dirty="0"/>
          </a:p>
          <a:p>
            <a:pPr marL="461963" indent="-461963"/>
            <a:r>
              <a:rPr lang="en-US" altLang="en-US" sz="2800" dirty="0">
                <a:sym typeface="Symbol" panose="05050102010706020507" pitchFamily="18" charset="2"/>
              </a:rPr>
              <a:t> </a:t>
            </a:r>
            <a:r>
              <a:rPr lang="en-US" altLang="en-US" sz="2800" dirty="0" smtClean="0">
                <a:sym typeface="Symbol" panose="05050102010706020507" pitchFamily="18" charset="2"/>
              </a:rPr>
              <a:t>	</a:t>
            </a:r>
            <a:r>
              <a:rPr lang="en-US" altLang="en-US" sz="2800" dirty="0" smtClean="0"/>
              <a:t>Listen </a:t>
            </a:r>
            <a:r>
              <a:rPr lang="en-US" altLang="en-US" sz="2800" dirty="0"/>
              <a:t>for</a:t>
            </a:r>
          </a:p>
          <a:p>
            <a:pPr marL="461963" indent="-461963"/>
            <a:r>
              <a:rPr lang="en-US" altLang="en-US" sz="2800" dirty="0"/>
              <a:t>   </a:t>
            </a:r>
            <a:r>
              <a:rPr lang="en-US" altLang="en-US" sz="2800" dirty="0" smtClean="0"/>
              <a:t>	spontaneous </a:t>
            </a:r>
            <a:endParaRPr lang="en-US" altLang="en-US" sz="2800" dirty="0"/>
          </a:p>
          <a:p>
            <a:pPr marL="461963" indent="-461963"/>
            <a:r>
              <a:rPr lang="en-US" altLang="en-US" sz="2800" dirty="0"/>
              <a:t>  </a:t>
            </a:r>
            <a:r>
              <a:rPr lang="en-US" altLang="en-US" sz="2800" dirty="0" smtClean="0"/>
              <a:t>	 statements</a:t>
            </a:r>
            <a:endParaRPr lang="en-US" altLang="en-US" sz="1200" dirty="0"/>
          </a:p>
          <a:p>
            <a:pPr marL="461963" indent="-461963"/>
            <a:r>
              <a:rPr lang="en-US" altLang="en-US" sz="2800" dirty="0">
                <a:sym typeface="Symbol" panose="05050102010706020507" pitchFamily="18" charset="2"/>
              </a:rPr>
              <a:t> </a:t>
            </a:r>
            <a:r>
              <a:rPr lang="en-US" altLang="en-US" sz="2800" dirty="0" smtClean="0">
                <a:sym typeface="Symbol" panose="05050102010706020507" pitchFamily="18" charset="2"/>
              </a:rPr>
              <a:t>	</a:t>
            </a:r>
            <a:r>
              <a:rPr lang="en-US" altLang="en-US" sz="2800" dirty="0" smtClean="0"/>
              <a:t>Questions </a:t>
            </a:r>
            <a:r>
              <a:rPr lang="en-US" altLang="en-US" sz="2800" dirty="0"/>
              <a:t>can </a:t>
            </a:r>
            <a:br>
              <a:rPr lang="en-US" altLang="en-US" sz="2800" dirty="0"/>
            </a:br>
            <a:r>
              <a:rPr lang="en-US" altLang="en-US" sz="2800" dirty="0" smtClean="0"/>
              <a:t>be </a:t>
            </a:r>
            <a:r>
              <a:rPr lang="en-US" altLang="en-US" sz="2800" dirty="0"/>
              <a:t>very general </a:t>
            </a:r>
          </a:p>
          <a:p>
            <a:pPr marL="461963" indent="-461963"/>
            <a:r>
              <a:rPr lang="en-US" altLang="en-US" sz="2800" dirty="0"/>
              <a:t>   </a:t>
            </a:r>
            <a:r>
              <a:rPr lang="en-US" altLang="en-US" sz="2800" dirty="0" smtClean="0"/>
              <a:t>	and </a:t>
            </a:r>
            <a:r>
              <a:rPr lang="en-US" altLang="en-US" sz="2800" dirty="0"/>
              <a:t>open-ended</a:t>
            </a:r>
          </a:p>
          <a:p>
            <a:pPr eaLnBrk="1" hangingPunct="1">
              <a:buFontTx/>
              <a:buNone/>
            </a:pPr>
            <a:endParaRPr lang="en-US" altLang="en-US" sz="2800" dirty="0"/>
          </a:p>
          <a:p>
            <a:pPr eaLnBrk="1" hangingPunct="1">
              <a:buFontTx/>
              <a:buNone/>
            </a:pPr>
            <a:endParaRPr lang="en-US" altLang="en-US" sz="2800" dirty="0"/>
          </a:p>
          <a:p>
            <a:pPr eaLnBrk="1" hangingPunct="1">
              <a:buFontTx/>
              <a:buNone/>
            </a:pPr>
            <a:endParaRPr lang="en-US" altLang="en-US" sz="2800" dirty="0"/>
          </a:p>
          <a:p>
            <a:pPr eaLnBrk="1" hangingPunct="1">
              <a:buFontTx/>
              <a:buNone/>
            </a:pPr>
            <a:endParaRPr lang="en-US" altLang="en-US" sz="2800" dirty="0"/>
          </a:p>
        </p:txBody>
      </p:sp>
      <p:sp>
        <p:nvSpPr>
          <p:cNvPr id="7" name="Oval 6"/>
          <p:cNvSpPr/>
          <p:nvPr/>
        </p:nvSpPr>
        <p:spPr>
          <a:xfrm>
            <a:off x="10198797" y="242575"/>
            <a:ext cx="1183906" cy="11401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960360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28674" name="Title 1"/>
          <p:cNvSpPr>
            <a:spLocks noGrp="1"/>
          </p:cNvSpPr>
          <p:nvPr>
            <p:ph type="title"/>
          </p:nvPr>
        </p:nvSpPr>
        <p:spPr bwMode="auto">
          <a:ln>
            <a:miter lim="800000"/>
            <a:headEnd/>
            <a:tailEnd/>
          </a:ln>
        </p:spPr>
        <p:txBody>
          <a:bodyPr wrap="square" numCol="1" anchorCtr="0" compatLnSpc="1">
            <a:prstTxWarp prst="textNoShape">
              <a:avLst/>
            </a:prstTxWarp>
          </a:bodyPr>
          <a:lstStyle/>
          <a:p>
            <a:pPr eaLnBrk="1" hangingPunct="1"/>
            <a:r>
              <a:rPr lang="en-US" altLang="en-US" dirty="0"/>
              <a:t>Warm</a:t>
            </a:r>
          </a:p>
        </p:txBody>
      </p:sp>
      <p:sp>
        <p:nvSpPr>
          <p:cNvPr id="28675" name="Content Placeholder 7"/>
          <p:cNvSpPr>
            <a:spLocks noGrp="1"/>
          </p:cNvSpPr>
          <p:nvPr>
            <p:ph type="body" sz="quarter" idx="11"/>
          </p:nvPr>
        </p:nvSpPr>
        <p:spPr bwMode="auto">
          <a:xfrm>
            <a:off x="1193587" y="2173319"/>
            <a:ext cx="3894781" cy="2994338"/>
          </a:xfrm>
        </p:spPr>
        <p:txBody>
          <a:bodyPr wrap="square" numCol="1" anchor="t" anchorCtr="0" compatLnSpc="1">
            <a:prstTxWarp prst="textNoShape">
              <a:avLst/>
            </a:prstTxWarp>
            <a:noAutofit/>
          </a:bodyPr>
          <a:lstStyle/>
          <a:p>
            <a:r>
              <a:rPr lang="en-US" altLang="en-US" sz="2800" dirty="0">
                <a:sym typeface="Symbol" panose="05050102010706020507" pitchFamily="18" charset="2"/>
              </a:rPr>
              <a:t>    </a:t>
            </a:r>
            <a:r>
              <a:rPr lang="en-US" altLang="en-US" sz="2800" dirty="0" smtClean="0"/>
              <a:t>Observe</a:t>
            </a:r>
            <a:endParaRPr lang="en-US" altLang="en-US" sz="2800" dirty="0"/>
          </a:p>
          <a:p>
            <a:pPr marL="457200" indent="-457200">
              <a:buFont typeface="Symbol" panose="05050102010706020507" pitchFamily="18" charset="2"/>
              <a:buChar char="·"/>
            </a:pPr>
            <a:r>
              <a:rPr lang="en-US" altLang="en-US" sz="2800" dirty="0"/>
              <a:t>Ask more detailed </a:t>
            </a:r>
            <a:r>
              <a:rPr lang="en-US" altLang="en-US" sz="2800" dirty="0" smtClean="0"/>
              <a:t>questions</a:t>
            </a:r>
            <a:endParaRPr lang="en-US" altLang="en-US" sz="2800" dirty="0"/>
          </a:p>
          <a:p>
            <a:pPr marL="457200" indent="-457200">
              <a:buFont typeface="Symbol" panose="05050102010706020507" pitchFamily="18" charset="2"/>
              <a:buChar char="·"/>
            </a:pPr>
            <a:r>
              <a:rPr lang="en-US" altLang="en-US" sz="2800" dirty="0"/>
              <a:t>Use narrative-anchored follow-up </a:t>
            </a:r>
            <a:r>
              <a:rPr lang="en-US" altLang="en-US" sz="2800" dirty="0" smtClean="0"/>
              <a:t>questions</a:t>
            </a:r>
            <a:endParaRPr lang="en-US" altLang="en-US" sz="2800" dirty="0"/>
          </a:p>
          <a:p>
            <a:r>
              <a:rPr lang="en-US" altLang="en-US" sz="2800" dirty="0">
                <a:sym typeface="Symbol" panose="05050102010706020507" pitchFamily="18" charset="2"/>
              </a:rPr>
              <a:t>    </a:t>
            </a:r>
            <a:r>
              <a:rPr lang="en-US" altLang="en-US" sz="2800" dirty="0"/>
              <a:t>Ask in multiple ways</a:t>
            </a:r>
          </a:p>
        </p:txBody>
      </p:sp>
      <p:sp>
        <p:nvSpPr>
          <p:cNvPr id="6" name="Oval 5"/>
          <p:cNvSpPr/>
          <p:nvPr/>
        </p:nvSpPr>
        <p:spPr>
          <a:xfrm>
            <a:off x="10193983" y="242575"/>
            <a:ext cx="1188720" cy="1143000"/>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4110986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a:ln>
            <a:miter lim="800000"/>
            <a:headEnd/>
            <a:tailEnd/>
          </a:ln>
        </p:spPr>
        <p:txBody>
          <a:bodyPr wrap="square" numCol="1" anchorCtr="0" compatLnSpc="1">
            <a:prstTxWarp prst="textNoShape">
              <a:avLst/>
            </a:prstTxWarp>
          </a:bodyPr>
          <a:lstStyle/>
          <a:p>
            <a:pPr eaLnBrk="1" hangingPunct="1"/>
            <a:r>
              <a:rPr lang="en-US" altLang="en-US" dirty="0"/>
              <a:t>Hot</a:t>
            </a:r>
          </a:p>
        </p:txBody>
      </p:sp>
      <p:sp>
        <p:nvSpPr>
          <p:cNvPr id="29699" name="Content Placeholder 7"/>
          <p:cNvSpPr>
            <a:spLocks noGrp="1"/>
          </p:cNvSpPr>
          <p:nvPr>
            <p:ph type="body" sz="quarter" idx="10"/>
          </p:nvPr>
        </p:nvSpPr>
        <p:spPr bwMode="auto">
          <a:xfrm>
            <a:off x="734503" y="1414548"/>
            <a:ext cx="5878054" cy="5342387"/>
          </a:xfrm>
        </p:spPr>
        <p:txBody>
          <a:bodyPr wrap="square" numCol="1" anchor="t" anchorCtr="0" compatLnSpc="1">
            <a:prstTxWarp prst="textNoShape">
              <a:avLst/>
            </a:prstTxWarp>
            <a:noAutofit/>
          </a:bodyPr>
          <a:lstStyle/>
          <a:p>
            <a:pPr marL="461963" indent="-461963" eaLnBrk="1" hangingPunct="1">
              <a:spcBef>
                <a:spcPts val="0"/>
              </a:spcBef>
              <a:buFont typeface="Corbel" panose="020B0503020204020204" pitchFamily="34" charset="0"/>
              <a:buChar char="•"/>
            </a:pPr>
            <a:r>
              <a:rPr lang="en-US" altLang="en-US" dirty="0"/>
              <a:t>Observe/seek information</a:t>
            </a:r>
          </a:p>
          <a:p>
            <a:pPr marL="461963" indent="-461963" eaLnBrk="1" hangingPunct="1">
              <a:spcBef>
                <a:spcPts val="0"/>
              </a:spcBef>
              <a:buFont typeface="Corbel" panose="020B0503020204020204" pitchFamily="34" charset="0"/>
              <a:buChar char="•"/>
            </a:pPr>
            <a:endParaRPr lang="en-US" altLang="en-US" sz="2800" dirty="0"/>
          </a:p>
          <a:p>
            <a:pPr marL="461963" indent="-461963" eaLnBrk="1" hangingPunct="1">
              <a:spcBef>
                <a:spcPts val="0"/>
              </a:spcBef>
              <a:buFont typeface="Corbel" panose="020B0503020204020204" pitchFamily="34" charset="0"/>
              <a:buChar char="•"/>
            </a:pPr>
            <a:r>
              <a:rPr lang="en-US" altLang="en-US" dirty="0"/>
              <a:t>Questions should be very specific, to clarify and </a:t>
            </a:r>
            <a:br>
              <a:rPr lang="en-US" altLang="en-US" dirty="0"/>
            </a:br>
            <a:r>
              <a:rPr lang="en-US" altLang="en-US" dirty="0"/>
              <a:t>fine-tune responses</a:t>
            </a:r>
          </a:p>
          <a:p>
            <a:pPr marL="461963" indent="-461963" eaLnBrk="1" hangingPunct="1">
              <a:spcBef>
                <a:spcPts val="0"/>
              </a:spcBef>
              <a:buFont typeface="Corbel" panose="020B0503020204020204" pitchFamily="34" charset="0"/>
              <a:buChar char="•"/>
            </a:pPr>
            <a:endParaRPr lang="en-US" altLang="en-US" sz="2800" dirty="0"/>
          </a:p>
          <a:p>
            <a:pPr marL="461963" indent="-461963" eaLnBrk="1" hangingPunct="1">
              <a:spcBef>
                <a:spcPts val="0"/>
              </a:spcBef>
              <a:buFont typeface="Corbel" panose="020B0503020204020204" pitchFamily="34" charset="0"/>
              <a:buChar char="•"/>
            </a:pPr>
            <a:r>
              <a:rPr lang="en-US" altLang="en-US" dirty="0"/>
              <a:t>Get other points of view if necessary</a:t>
            </a:r>
          </a:p>
          <a:p>
            <a:pPr marL="461963" indent="-461963" eaLnBrk="1" hangingPunct="1">
              <a:spcBef>
                <a:spcPts val="0"/>
              </a:spcBef>
              <a:buFont typeface="Corbel" panose="020B0503020204020204" pitchFamily="34" charset="0"/>
              <a:buChar char="•"/>
            </a:pPr>
            <a:endParaRPr lang="en-US" altLang="en-US" sz="2800" dirty="0"/>
          </a:p>
          <a:p>
            <a:pPr marL="461963" indent="-461963" eaLnBrk="1" hangingPunct="1">
              <a:spcBef>
                <a:spcPts val="0"/>
              </a:spcBef>
              <a:buFont typeface="Corbel" panose="020B0503020204020204" pitchFamily="34" charset="0"/>
              <a:buChar char="•"/>
            </a:pPr>
            <a:r>
              <a:rPr lang="en-US" altLang="en-US" dirty="0"/>
              <a:t>Pursue until you have a clear yes/no response</a:t>
            </a:r>
            <a:endParaRPr lang="en-US" altLang="en-US" sz="2400" dirty="0"/>
          </a:p>
          <a:p>
            <a:pPr marL="342900" indent="-342900" eaLnBrk="1" hangingPunct="1">
              <a:buFont typeface="Arial" panose="020B0604020202020204" pitchFamily="34" charset="0"/>
              <a:buChar char="•"/>
            </a:pPr>
            <a:endParaRPr lang="en-US" altLang="en-US" sz="2400" dirty="0"/>
          </a:p>
        </p:txBody>
      </p:sp>
      <p:sp>
        <p:nvSpPr>
          <p:cNvPr id="6" name="Oval 5"/>
          <p:cNvSpPr/>
          <p:nvPr/>
        </p:nvSpPr>
        <p:spPr>
          <a:xfrm>
            <a:off x="10193983" y="242575"/>
            <a:ext cx="1188720" cy="1143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l="-1" r="-93"/>
          <a:stretch/>
        </p:blipFill>
        <p:spPr>
          <a:xfrm>
            <a:off x="6068429" y="1409455"/>
            <a:ext cx="5314274" cy="2743200"/>
          </a:xfrm>
          <a:prstGeom prst="rect">
            <a:avLst/>
          </a:prstGeom>
        </p:spPr>
      </p:pic>
    </p:spTree>
    <p:extLst>
      <p:ext uri="{BB962C8B-B14F-4D97-AF65-F5344CB8AC3E}">
        <p14:creationId xmlns:p14="http://schemas.microsoft.com/office/powerpoint/2010/main" val="296717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2" name="Content Placeholder 1"/>
          <p:cNvSpPr>
            <a:spLocks noGrp="1"/>
          </p:cNvSpPr>
          <p:nvPr>
            <p:ph sz="quarter" idx="14"/>
          </p:nvPr>
        </p:nvSpPr>
        <p:spPr/>
        <p:txBody>
          <a:bodyPr/>
          <a:lstStyle/>
          <a:p>
            <a:endParaRPr lang="en-US" dirty="0"/>
          </a:p>
        </p:txBody>
      </p:sp>
      <p:sp>
        <p:nvSpPr>
          <p:cNvPr id="4" name="Text Placeholder 3"/>
          <p:cNvSpPr>
            <a:spLocks noGrp="1"/>
          </p:cNvSpPr>
          <p:nvPr>
            <p:ph type="body" sz="quarter" idx="12"/>
          </p:nvPr>
        </p:nvSpPr>
        <p:spPr/>
        <p:txBody>
          <a:bodyPr>
            <a:normAutofit/>
          </a:bodyPr>
          <a:lstStyle/>
          <a:p>
            <a:r>
              <a:rPr lang="en-CA" dirty="0"/>
              <a:t>Activity: Following Up</a:t>
            </a:r>
          </a:p>
        </p:txBody>
      </p:sp>
    </p:spTree>
    <p:extLst>
      <p:ext uri="{BB962C8B-B14F-4D97-AF65-F5344CB8AC3E}">
        <p14:creationId xmlns:p14="http://schemas.microsoft.com/office/powerpoint/2010/main" val="1989411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xfrm>
            <a:off x="193553" y="243495"/>
            <a:ext cx="10648201" cy="1124310"/>
          </a:xfrm>
          <a:ln>
            <a:miter lim="800000"/>
            <a:headEnd/>
            <a:tailEnd/>
          </a:ln>
        </p:spPr>
        <p:txBody>
          <a:bodyPr wrap="square" numCol="1" anchorCtr="0" compatLnSpc="1">
            <a:prstTxWarp prst="textNoShape">
              <a:avLst/>
            </a:prstTxWarp>
            <a:normAutofit/>
          </a:bodyPr>
          <a:lstStyle/>
          <a:p>
            <a:pPr eaLnBrk="1" hangingPunct="1"/>
            <a:r>
              <a:rPr lang="en-US" altLang="en-US" sz="3600" dirty="0"/>
              <a:t>How do I adjust during the contact?</a:t>
            </a:r>
          </a:p>
        </p:txBody>
      </p:sp>
      <p:sp>
        <p:nvSpPr>
          <p:cNvPr id="7" name="Freeform 6"/>
          <p:cNvSpPr/>
          <p:nvPr/>
        </p:nvSpPr>
        <p:spPr>
          <a:xfrm>
            <a:off x="8286639" y="1365264"/>
            <a:ext cx="3281248" cy="1680565"/>
          </a:xfrm>
          <a:custGeom>
            <a:avLst/>
            <a:gdLst>
              <a:gd name="connsiteX0" fmla="*/ 0 w 2881638"/>
              <a:gd name="connsiteY0" fmla="*/ 0 h 1270371"/>
              <a:gd name="connsiteX1" fmla="*/ 2881638 w 2881638"/>
              <a:gd name="connsiteY1" fmla="*/ 0 h 1270371"/>
              <a:gd name="connsiteX2" fmla="*/ 2881638 w 2881638"/>
              <a:gd name="connsiteY2" fmla="*/ 1270371 h 1270371"/>
              <a:gd name="connsiteX3" fmla="*/ 0 w 2881638"/>
              <a:gd name="connsiteY3" fmla="*/ 1270371 h 1270371"/>
              <a:gd name="connsiteX4" fmla="*/ 0 w 2881638"/>
              <a:gd name="connsiteY4" fmla="*/ 0 h 1270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638" h="1270371">
                <a:moveTo>
                  <a:pt x="0" y="0"/>
                </a:moveTo>
                <a:lnTo>
                  <a:pt x="2881638" y="0"/>
                </a:lnTo>
                <a:lnTo>
                  <a:pt x="2881638" y="1270371"/>
                </a:lnTo>
                <a:lnTo>
                  <a:pt x="0" y="12703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22860" rIns="22860" bIns="22860" numCol="1" spcCol="1270" anchor="t" anchorCtr="0">
            <a:noAutofit/>
          </a:bodyPr>
          <a:lstStyle/>
          <a:p>
            <a:pPr lvl="0" algn="l" defTabSz="800100">
              <a:lnSpc>
                <a:spcPct val="90000"/>
              </a:lnSpc>
              <a:spcBef>
                <a:spcPct val="0"/>
              </a:spcBef>
              <a:spcAft>
                <a:spcPct val="35000"/>
              </a:spcAft>
            </a:pPr>
            <a:r>
              <a:rPr lang="en-US" sz="2400" kern="1200" dirty="0">
                <a:latin typeface="+mj-lt"/>
              </a:rPr>
              <a:t>Safety items mentioned in the report that have not been quickly ruled out AND any new unconfirmed safety threats</a:t>
            </a:r>
          </a:p>
        </p:txBody>
      </p:sp>
      <p:sp>
        <p:nvSpPr>
          <p:cNvPr id="10" name="Freeform 9"/>
          <p:cNvSpPr/>
          <p:nvPr/>
        </p:nvSpPr>
        <p:spPr>
          <a:xfrm>
            <a:off x="8286639" y="3535212"/>
            <a:ext cx="3028485" cy="1900361"/>
          </a:xfrm>
          <a:custGeom>
            <a:avLst/>
            <a:gdLst>
              <a:gd name="connsiteX0" fmla="*/ 0 w 2814061"/>
              <a:gd name="connsiteY0" fmla="*/ 0 h 1270371"/>
              <a:gd name="connsiteX1" fmla="*/ 2814061 w 2814061"/>
              <a:gd name="connsiteY1" fmla="*/ 0 h 1270371"/>
              <a:gd name="connsiteX2" fmla="*/ 2814061 w 2814061"/>
              <a:gd name="connsiteY2" fmla="*/ 1270371 h 1270371"/>
              <a:gd name="connsiteX3" fmla="*/ 0 w 2814061"/>
              <a:gd name="connsiteY3" fmla="*/ 1270371 h 1270371"/>
              <a:gd name="connsiteX4" fmla="*/ 0 w 2814061"/>
              <a:gd name="connsiteY4" fmla="*/ 0 h 1270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061" h="1270371">
                <a:moveTo>
                  <a:pt x="0" y="0"/>
                </a:moveTo>
                <a:lnTo>
                  <a:pt x="2814061" y="0"/>
                </a:lnTo>
                <a:lnTo>
                  <a:pt x="2814061" y="1270371"/>
                </a:lnTo>
                <a:lnTo>
                  <a:pt x="0" y="12703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lang="en-US" sz="2400" kern="1200" dirty="0">
                <a:latin typeface="+mj-lt"/>
              </a:rPr>
              <a:t>Non-safety items in report or items in prior safety assessments that have not been quickly ruled out AND any new suspicions</a:t>
            </a:r>
          </a:p>
        </p:txBody>
      </p:sp>
      <p:sp>
        <p:nvSpPr>
          <p:cNvPr id="13" name="Freeform 12"/>
          <p:cNvSpPr/>
          <p:nvPr/>
        </p:nvSpPr>
        <p:spPr>
          <a:xfrm>
            <a:off x="8286639" y="5611711"/>
            <a:ext cx="2392203" cy="424276"/>
          </a:xfrm>
          <a:custGeom>
            <a:avLst/>
            <a:gdLst>
              <a:gd name="connsiteX0" fmla="*/ 0 w 2177779"/>
              <a:gd name="connsiteY0" fmla="*/ 0 h 1270371"/>
              <a:gd name="connsiteX1" fmla="*/ 2177779 w 2177779"/>
              <a:gd name="connsiteY1" fmla="*/ 0 h 1270371"/>
              <a:gd name="connsiteX2" fmla="*/ 2177779 w 2177779"/>
              <a:gd name="connsiteY2" fmla="*/ 1270371 h 1270371"/>
              <a:gd name="connsiteX3" fmla="*/ 0 w 2177779"/>
              <a:gd name="connsiteY3" fmla="*/ 1270371 h 1270371"/>
              <a:gd name="connsiteX4" fmla="*/ 0 w 2177779"/>
              <a:gd name="connsiteY4" fmla="*/ 0 h 1270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779" h="1270371">
                <a:moveTo>
                  <a:pt x="0" y="0"/>
                </a:moveTo>
                <a:lnTo>
                  <a:pt x="2177779" y="0"/>
                </a:lnTo>
                <a:lnTo>
                  <a:pt x="2177779" y="1270371"/>
                </a:lnTo>
                <a:lnTo>
                  <a:pt x="0" y="12703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22860" rIns="22860" bIns="22860" numCol="1" spcCol="1270" anchor="t" anchorCtr="0">
            <a:noAutofit/>
          </a:bodyPr>
          <a:lstStyle/>
          <a:p>
            <a:pPr lvl="0" algn="l" defTabSz="800100">
              <a:lnSpc>
                <a:spcPct val="90000"/>
              </a:lnSpc>
              <a:spcBef>
                <a:spcPct val="0"/>
              </a:spcBef>
              <a:spcAft>
                <a:spcPct val="35000"/>
              </a:spcAft>
            </a:pPr>
            <a:r>
              <a:rPr lang="en-US" sz="2400" kern="1200" dirty="0">
                <a:latin typeface="+mj-lt"/>
              </a:rPr>
              <a:t>Remaining items</a:t>
            </a:r>
          </a:p>
        </p:txBody>
      </p:sp>
      <p:grpSp>
        <p:nvGrpSpPr>
          <p:cNvPr id="4" name="Group 3"/>
          <p:cNvGrpSpPr/>
          <p:nvPr/>
        </p:nvGrpSpPr>
        <p:grpSpPr>
          <a:xfrm>
            <a:off x="3510700" y="1567540"/>
            <a:ext cx="4784404" cy="4918423"/>
            <a:chOff x="3805852" y="1900915"/>
            <a:chExt cx="4784404" cy="4918423"/>
          </a:xfrm>
        </p:grpSpPr>
        <p:sp>
          <p:nvSpPr>
            <p:cNvPr id="3" name="Oval 2"/>
            <p:cNvSpPr/>
            <p:nvPr/>
          </p:nvSpPr>
          <p:spPr>
            <a:xfrm>
              <a:off x="3805852" y="2890798"/>
              <a:ext cx="4013909" cy="3928540"/>
            </a:xfrm>
            <a:prstGeom prst="ellipse">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 name="Oval 4"/>
            <p:cNvSpPr/>
            <p:nvPr/>
          </p:nvSpPr>
          <p:spPr>
            <a:xfrm>
              <a:off x="4522533" y="3548400"/>
              <a:ext cx="2613335" cy="2613335"/>
            </a:xfrm>
            <a:prstGeom prst="ellipse">
              <a:avLst/>
            </a:prstGeom>
            <a:solidFill>
              <a:srgbClr val="FFCC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 name="Oval 5"/>
            <p:cNvSpPr/>
            <p:nvPr/>
          </p:nvSpPr>
          <p:spPr>
            <a:xfrm>
              <a:off x="5393549" y="4419512"/>
              <a:ext cx="871111" cy="871111"/>
            </a:xfrm>
            <a:prstGeom prst="ellipse">
              <a:avLst/>
            </a:prstGeom>
            <a:solidFill>
              <a:schemeClr val="accent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Straight Connector 7"/>
            <p:cNvSpPr/>
            <p:nvPr/>
          </p:nvSpPr>
          <p:spPr>
            <a:xfrm>
              <a:off x="8045812" y="1900915"/>
              <a:ext cx="544444" cy="0"/>
            </a:xfrm>
            <a:prstGeom prst="line">
              <a:avLst/>
            </a:prstGeom>
            <a:ln w="38100">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9" name="Straight Connector 8"/>
            <p:cNvSpPr/>
            <p:nvPr/>
          </p:nvSpPr>
          <p:spPr>
            <a:xfrm rot="5400000">
              <a:off x="5553408" y="2304202"/>
              <a:ext cx="2908310" cy="2108010"/>
            </a:xfrm>
            <a:prstGeom prst="line">
              <a:avLst/>
            </a:prstGeom>
            <a:ln w="38100">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1" name="Straight Connector 10"/>
            <p:cNvSpPr/>
            <p:nvPr/>
          </p:nvSpPr>
          <p:spPr>
            <a:xfrm>
              <a:off x="7776416" y="4039056"/>
              <a:ext cx="805375" cy="0"/>
            </a:xfrm>
            <a:prstGeom prst="line">
              <a:avLst/>
            </a:prstGeom>
            <a:ln w="38100">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2" name="Straight Connector 11"/>
            <p:cNvSpPr/>
            <p:nvPr/>
          </p:nvSpPr>
          <p:spPr>
            <a:xfrm rot="5400000">
              <a:off x="6520586" y="4107422"/>
              <a:ext cx="1341704" cy="1204973"/>
            </a:xfrm>
            <a:prstGeom prst="line">
              <a:avLst/>
            </a:prstGeom>
            <a:ln w="38100">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4" name="Straight Connector 13"/>
            <p:cNvSpPr/>
            <p:nvPr/>
          </p:nvSpPr>
          <p:spPr>
            <a:xfrm>
              <a:off x="7089025" y="6072719"/>
              <a:ext cx="1409800" cy="10581"/>
            </a:xfrm>
            <a:prstGeom prst="line">
              <a:avLst/>
            </a:prstGeom>
            <a:ln w="38100">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5" name="Straight Connector 14"/>
            <p:cNvSpPr/>
            <p:nvPr/>
          </p:nvSpPr>
          <p:spPr>
            <a:xfrm rot="5400000">
              <a:off x="6953249" y="6105955"/>
              <a:ext cx="169011" cy="102539"/>
            </a:xfrm>
            <a:prstGeom prst="line">
              <a:avLst/>
            </a:prstGeom>
            <a:ln w="38100">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sp>
        <p:nvSpPr>
          <p:cNvPr id="31748" name="TextBox 4"/>
          <p:cNvSpPr txBox="1">
            <a:spLocks noChangeArrowheads="1"/>
          </p:cNvSpPr>
          <p:nvPr/>
        </p:nvSpPr>
        <p:spPr bwMode="auto">
          <a:xfrm>
            <a:off x="484898" y="1365264"/>
            <a:ext cx="305859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dirty="0">
                <a:latin typeface="+mj-lt"/>
              </a:rPr>
              <a:t>Initial interviews and observations may result in some items “heating up” </a:t>
            </a:r>
            <a:br>
              <a:rPr lang="en-US" altLang="en-US" sz="3200" dirty="0">
                <a:latin typeface="+mj-lt"/>
              </a:rPr>
            </a:br>
            <a:r>
              <a:rPr lang="en-US" altLang="en-US" sz="3200" dirty="0">
                <a:latin typeface="+mj-lt"/>
              </a:rPr>
              <a:t>and some items “cooling down.”</a:t>
            </a:r>
          </a:p>
        </p:txBody>
      </p:sp>
    </p:spTree>
    <p:extLst>
      <p:ext uri="{BB962C8B-B14F-4D97-AF65-F5344CB8AC3E}">
        <p14:creationId xmlns:p14="http://schemas.microsoft.com/office/powerpoint/2010/main" val="8504211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ln>
            <a:miter lim="800000"/>
            <a:headEnd/>
            <a:tailEnd/>
          </a:ln>
        </p:spPr>
        <p:txBody>
          <a:bodyPr wrap="square" numCol="1" anchorCtr="0" compatLnSpc="1">
            <a:prstTxWarp prst="textNoShape">
              <a:avLst/>
            </a:prstTxWarp>
          </a:bodyPr>
          <a:lstStyle/>
          <a:p>
            <a:pPr eaLnBrk="1" hangingPunct="1"/>
            <a:r>
              <a:rPr lang="en-US" altLang="en-US" dirty="0"/>
              <a:t>The Safety Assessment’s Purpose</a:t>
            </a:r>
          </a:p>
        </p:txBody>
      </p:sp>
      <p:sp>
        <p:nvSpPr>
          <p:cNvPr id="5123" name="Content Placeholder 2"/>
          <p:cNvSpPr>
            <a:spLocks noGrp="1"/>
          </p:cNvSpPr>
          <p:nvPr>
            <p:ph type="body" sz="quarter" idx="11"/>
          </p:nvPr>
        </p:nvSpPr>
        <p:spPr>
          <a:xfrm>
            <a:off x="1101416" y="1852843"/>
            <a:ext cx="3976192" cy="3635289"/>
          </a:xfrm>
        </p:spPr>
        <p:txBody>
          <a:bodyPr>
            <a:noAutofit/>
          </a:bodyPr>
          <a:lstStyle/>
          <a:p>
            <a:pPr marL="461963" indent="-461963">
              <a:spcAft>
                <a:spcPts val="0"/>
              </a:spcAft>
              <a:buFont typeface="Arial" charset="0"/>
              <a:buChar char="•"/>
              <a:defRPr/>
            </a:pPr>
            <a:endParaRPr lang="en-US" sz="800" dirty="0"/>
          </a:p>
          <a:p>
            <a:pPr marL="461963" indent="-461963">
              <a:spcAft>
                <a:spcPts val="0"/>
              </a:spcAft>
              <a:buFont typeface="Arial" charset="0"/>
              <a:buChar char="•"/>
              <a:defRPr/>
            </a:pPr>
            <a:r>
              <a:rPr lang="en-US" dirty="0"/>
              <a:t>Is the child safe</a:t>
            </a:r>
            <a:r>
              <a:rPr lang="en-US" dirty="0" smtClean="0"/>
              <a:t>?</a:t>
            </a:r>
            <a:endParaRPr lang="en-US" sz="2400" dirty="0"/>
          </a:p>
          <a:p>
            <a:pPr marL="461963" indent="-461963">
              <a:spcAft>
                <a:spcPts val="0"/>
              </a:spcAft>
              <a:buFont typeface="Arial" charset="0"/>
              <a:buChar char="•"/>
              <a:defRPr/>
            </a:pPr>
            <a:r>
              <a:rPr lang="en-US" b="1" dirty="0"/>
              <a:t>Provides the basis for immediate intervention:</a:t>
            </a:r>
            <a:r>
              <a:rPr lang="en-US" dirty="0"/>
              <a:t>  Safety plan or protective placement</a:t>
            </a:r>
          </a:p>
          <a:p>
            <a:pPr>
              <a:spcAft>
                <a:spcPts val="0"/>
              </a:spcAft>
              <a:buFont typeface="Arial" charset="0"/>
              <a:buChar char="•"/>
              <a:defRPr/>
            </a:pPr>
            <a:endParaRPr lang="en-US" dirty="0"/>
          </a:p>
          <a:p>
            <a:pPr>
              <a:spcAft>
                <a:spcPts val="0"/>
              </a:spcAft>
              <a:buFont typeface="Arial" charset="0"/>
              <a:buChar char="•"/>
              <a:defRPr/>
            </a:pPr>
            <a:endParaRPr lang="en-US" dirty="0"/>
          </a:p>
        </p:txBody>
      </p:sp>
      <p:pic>
        <p:nvPicPr>
          <p:cNvPr id="4"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61408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bwMode="auto">
          <a:xfrm>
            <a:off x="618388" y="196518"/>
            <a:ext cx="10648201" cy="1124310"/>
          </a:xfrm>
          <a:ln>
            <a:miter lim="800000"/>
            <a:headEnd/>
            <a:tailEnd/>
          </a:ln>
        </p:spPr>
        <p:txBody>
          <a:bodyPr wrap="square" numCol="1" anchorCtr="0" compatLnSpc="1">
            <a:prstTxWarp prst="textNoShape">
              <a:avLst/>
            </a:prstTxWarp>
            <a:normAutofit/>
          </a:bodyPr>
          <a:lstStyle/>
          <a:p>
            <a:pPr eaLnBrk="1" hangingPunct="1"/>
            <a:r>
              <a:rPr lang="en-US" altLang="en-US" sz="3600" dirty="0"/>
              <a:t>Example—remember this report?</a:t>
            </a:r>
          </a:p>
        </p:txBody>
      </p:sp>
      <p:sp>
        <p:nvSpPr>
          <p:cNvPr id="7" name="Freeform 6"/>
          <p:cNvSpPr/>
          <p:nvPr/>
        </p:nvSpPr>
        <p:spPr>
          <a:xfrm>
            <a:off x="8103735" y="1366885"/>
            <a:ext cx="3546797" cy="1645776"/>
          </a:xfrm>
          <a:custGeom>
            <a:avLst/>
            <a:gdLst>
              <a:gd name="connsiteX0" fmla="*/ 0 w 2069141"/>
              <a:gd name="connsiteY0" fmla="*/ 0 h 1216818"/>
              <a:gd name="connsiteX1" fmla="*/ 2069141 w 2069141"/>
              <a:gd name="connsiteY1" fmla="*/ 0 h 1216818"/>
              <a:gd name="connsiteX2" fmla="*/ 2069141 w 2069141"/>
              <a:gd name="connsiteY2" fmla="*/ 1216818 h 1216818"/>
              <a:gd name="connsiteX3" fmla="*/ 0 w 2069141"/>
              <a:gd name="connsiteY3" fmla="*/ 1216818 h 1216818"/>
              <a:gd name="connsiteX4" fmla="*/ 0 w 2069141"/>
              <a:gd name="connsiteY4" fmla="*/ 0 h 1216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141" h="1216818">
                <a:moveTo>
                  <a:pt x="0" y="0"/>
                </a:moveTo>
                <a:lnTo>
                  <a:pt x="2069141" y="0"/>
                </a:lnTo>
                <a:lnTo>
                  <a:pt x="2069141" y="1216818"/>
                </a:lnTo>
                <a:lnTo>
                  <a:pt x="0" y="1216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9050" rIns="19050" bIns="19050" numCol="1" spcCol="1270" anchor="t" anchorCtr="0">
            <a:noAutofit/>
          </a:bodyPr>
          <a:lstStyle/>
          <a:p>
            <a:pPr marL="461963" lvl="0" indent="-461963" algn="l" defTabSz="666750">
              <a:spcBef>
                <a:spcPct val="0"/>
              </a:spcBef>
            </a:pPr>
            <a:r>
              <a:rPr lang="en-US" sz="2400" kern="1200" dirty="0">
                <a:latin typeface="+mj-lt"/>
                <a:sym typeface="Symbol" panose="05050102010706020507" pitchFamily="18" charset="2"/>
              </a:rPr>
              <a:t> </a:t>
            </a:r>
            <a:r>
              <a:rPr lang="en-US" sz="2400" kern="1200" dirty="0" smtClean="0">
                <a:latin typeface="+mj-lt"/>
                <a:sym typeface="Symbol" panose="05050102010706020507" pitchFamily="18" charset="2"/>
              </a:rPr>
              <a:t>	</a:t>
            </a:r>
            <a:r>
              <a:rPr lang="en-US" sz="2400" kern="1200" dirty="0" smtClean="0">
                <a:latin typeface="+mj-lt"/>
              </a:rPr>
              <a:t>Inadequate </a:t>
            </a:r>
            <a:r>
              <a:rPr lang="en-US" sz="2400" kern="1200" dirty="0">
                <a:latin typeface="+mj-lt"/>
              </a:rPr>
              <a:t>supervision</a:t>
            </a:r>
          </a:p>
          <a:p>
            <a:pPr marL="461963" lvl="0" indent="-461963" defTabSz="666750">
              <a:spcBef>
                <a:spcPct val="0"/>
              </a:spcBef>
            </a:pPr>
            <a:r>
              <a:rPr lang="en-US" sz="2400" dirty="0" smtClean="0">
                <a:sym typeface="Symbol" panose="05050102010706020507" pitchFamily="18" charset="2"/>
              </a:rPr>
              <a:t>	 </a:t>
            </a:r>
            <a:r>
              <a:rPr lang="en-US" sz="2400" kern="1200" dirty="0">
                <a:latin typeface="+mj-lt"/>
              </a:rPr>
              <a:t>Substance abuse      </a:t>
            </a:r>
            <a:br>
              <a:rPr lang="en-US" sz="2400" kern="1200" dirty="0">
                <a:latin typeface="+mj-lt"/>
              </a:rPr>
            </a:br>
            <a:r>
              <a:rPr lang="en-US" sz="2400" kern="1200" dirty="0" smtClean="0">
                <a:latin typeface="+mj-lt"/>
              </a:rPr>
              <a:t>(</a:t>
            </a:r>
            <a:r>
              <a:rPr lang="en-US" sz="2400" kern="1200" dirty="0">
                <a:latin typeface="+mj-lt"/>
              </a:rPr>
              <a:t>caregiver complicating</a:t>
            </a:r>
            <a:br>
              <a:rPr lang="en-US" sz="2400" kern="1200" dirty="0">
                <a:latin typeface="+mj-lt"/>
              </a:rPr>
            </a:br>
            <a:r>
              <a:rPr lang="en-US" sz="2400" kern="1200" dirty="0" smtClean="0">
                <a:latin typeface="+mj-lt"/>
              </a:rPr>
              <a:t>behavior</a:t>
            </a:r>
            <a:r>
              <a:rPr lang="en-US" sz="2400" kern="1200" dirty="0">
                <a:latin typeface="+mj-lt"/>
              </a:rPr>
              <a:t>)</a:t>
            </a:r>
          </a:p>
        </p:txBody>
      </p:sp>
      <p:sp>
        <p:nvSpPr>
          <p:cNvPr id="10" name="Freeform 9"/>
          <p:cNvSpPr/>
          <p:nvPr/>
        </p:nvSpPr>
        <p:spPr>
          <a:xfrm>
            <a:off x="7959128" y="3102493"/>
            <a:ext cx="3421383" cy="1216818"/>
          </a:xfrm>
          <a:custGeom>
            <a:avLst/>
            <a:gdLst>
              <a:gd name="connsiteX0" fmla="*/ 0 w 2085975"/>
              <a:gd name="connsiteY0" fmla="*/ 0 h 1216818"/>
              <a:gd name="connsiteX1" fmla="*/ 2085975 w 2085975"/>
              <a:gd name="connsiteY1" fmla="*/ 0 h 1216818"/>
              <a:gd name="connsiteX2" fmla="*/ 2085975 w 2085975"/>
              <a:gd name="connsiteY2" fmla="*/ 1216818 h 1216818"/>
              <a:gd name="connsiteX3" fmla="*/ 0 w 2085975"/>
              <a:gd name="connsiteY3" fmla="*/ 1216818 h 1216818"/>
              <a:gd name="connsiteX4" fmla="*/ 0 w 2085975"/>
              <a:gd name="connsiteY4" fmla="*/ 0 h 1216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975" h="1216818">
                <a:moveTo>
                  <a:pt x="0" y="0"/>
                </a:moveTo>
                <a:lnTo>
                  <a:pt x="2085975" y="0"/>
                </a:lnTo>
                <a:lnTo>
                  <a:pt x="2085975" y="1216818"/>
                </a:lnTo>
                <a:lnTo>
                  <a:pt x="0" y="1216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9050" rIns="19050" bIns="19050" numCol="1" spcCol="1270" anchor="t" anchorCtr="0">
            <a:noAutofit/>
          </a:bodyPr>
          <a:lstStyle/>
          <a:p>
            <a:pPr lvl="0" defTabSz="666750">
              <a:spcBef>
                <a:spcPct val="0"/>
              </a:spcBef>
            </a:pPr>
            <a:r>
              <a:rPr lang="en-US" sz="2400" kern="1200" dirty="0" smtClean="0">
                <a:latin typeface="+mj-lt"/>
              </a:rPr>
              <a:t>Caregiver </a:t>
            </a:r>
            <a:r>
              <a:rPr lang="en-US" sz="2400" kern="1200" dirty="0">
                <a:latin typeface="+mj-lt"/>
              </a:rPr>
              <a:t>mental health</a:t>
            </a:r>
            <a:br>
              <a:rPr lang="en-US" sz="2400" kern="1200" dirty="0">
                <a:latin typeface="+mj-lt"/>
              </a:rPr>
            </a:br>
            <a:r>
              <a:rPr lang="en-US" sz="2400" kern="1200" dirty="0" smtClean="0">
                <a:latin typeface="+mj-lt"/>
              </a:rPr>
              <a:t>(</a:t>
            </a:r>
            <a:r>
              <a:rPr lang="en-US" sz="2400" kern="1200" dirty="0">
                <a:latin typeface="+mj-lt"/>
              </a:rPr>
              <a:t>caregiver complicating</a:t>
            </a:r>
            <a:br>
              <a:rPr lang="en-US" sz="2400" kern="1200" dirty="0">
                <a:latin typeface="+mj-lt"/>
              </a:rPr>
            </a:br>
            <a:r>
              <a:rPr lang="en-US" sz="2400" kern="1200" dirty="0" smtClean="0">
                <a:latin typeface="+mj-lt"/>
              </a:rPr>
              <a:t>behavior</a:t>
            </a:r>
            <a:r>
              <a:rPr lang="en-US" sz="2400" kern="1200" dirty="0">
                <a:latin typeface="+mj-lt"/>
              </a:rPr>
              <a:t>)</a:t>
            </a:r>
          </a:p>
        </p:txBody>
      </p:sp>
      <p:sp>
        <p:nvSpPr>
          <p:cNvPr id="13" name="Freeform 12"/>
          <p:cNvSpPr/>
          <p:nvPr/>
        </p:nvSpPr>
        <p:spPr>
          <a:xfrm>
            <a:off x="7959128" y="4396479"/>
            <a:ext cx="3421384" cy="1216818"/>
          </a:xfrm>
          <a:custGeom>
            <a:avLst/>
            <a:gdLst>
              <a:gd name="connsiteX0" fmla="*/ 0 w 2085975"/>
              <a:gd name="connsiteY0" fmla="*/ 0 h 1216818"/>
              <a:gd name="connsiteX1" fmla="*/ 2085975 w 2085975"/>
              <a:gd name="connsiteY1" fmla="*/ 0 h 1216818"/>
              <a:gd name="connsiteX2" fmla="*/ 2085975 w 2085975"/>
              <a:gd name="connsiteY2" fmla="*/ 1216818 h 1216818"/>
              <a:gd name="connsiteX3" fmla="*/ 0 w 2085975"/>
              <a:gd name="connsiteY3" fmla="*/ 1216818 h 1216818"/>
              <a:gd name="connsiteX4" fmla="*/ 0 w 2085975"/>
              <a:gd name="connsiteY4" fmla="*/ 0 h 1216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975" h="1216818">
                <a:moveTo>
                  <a:pt x="0" y="0"/>
                </a:moveTo>
                <a:lnTo>
                  <a:pt x="2085975" y="0"/>
                </a:lnTo>
                <a:lnTo>
                  <a:pt x="2085975" y="1216818"/>
                </a:lnTo>
                <a:lnTo>
                  <a:pt x="0" y="1216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9050" rIns="19050" bIns="19050" numCol="1" spcCol="1270" anchor="t" anchorCtr="0">
            <a:noAutofit/>
          </a:bodyPr>
          <a:lstStyle/>
          <a:p>
            <a:pPr lvl="0" defTabSz="666750">
              <a:spcBef>
                <a:spcPct val="0"/>
              </a:spcBef>
            </a:pPr>
            <a:r>
              <a:rPr lang="en-US" sz="2400" kern="1200" dirty="0" smtClean="0">
                <a:latin typeface="+mj-lt"/>
              </a:rPr>
              <a:t>All </a:t>
            </a:r>
            <a:r>
              <a:rPr lang="en-US" sz="2400" kern="1200" dirty="0">
                <a:latin typeface="+mj-lt"/>
              </a:rPr>
              <a:t>others</a:t>
            </a:r>
          </a:p>
        </p:txBody>
      </p:sp>
      <p:grpSp>
        <p:nvGrpSpPr>
          <p:cNvPr id="4" name="Group 3"/>
          <p:cNvGrpSpPr/>
          <p:nvPr/>
        </p:nvGrpSpPr>
        <p:grpSpPr>
          <a:xfrm>
            <a:off x="3404754" y="2003298"/>
            <a:ext cx="4556565" cy="4804340"/>
            <a:chOff x="3404754" y="2003298"/>
            <a:chExt cx="4556565" cy="4804340"/>
          </a:xfrm>
        </p:grpSpPr>
        <p:sp>
          <p:nvSpPr>
            <p:cNvPr id="3" name="Oval 2"/>
            <p:cNvSpPr/>
            <p:nvPr/>
          </p:nvSpPr>
          <p:spPr>
            <a:xfrm>
              <a:off x="3404754" y="2821090"/>
              <a:ext cx="3986548" cy="3986548"/>
            </a:xfrm>
            <a:prstGeom prst="ellipse">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 name="Oval 4"/>
            <p:cNvSpPr/>
            <p:nvPr/>
          </p:nvSpPr>
          <p:spPr>
            <a:xfrm>
              <a:off x="4100185" y="3562779"/>
              <a:ext cx="2503170" cy="2503170"/>
            </a:xfrm>
            <a:prstGeom prst="ellipse">
              <a:avLst/>
            </a:prstGeom>
            <a:solidFill>
              <a:srgbClr val="FFCC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 name="Oval 5"/>
            <p:cNvSpPr/>
            <p:nvPr/>
          </p:nvSpPr>
          <p:spPr>
            <a:xfrm>
              <a:off x="4934466" y="4397169"/>
              <a:ext cx="834390" cy="834390"/>
            </a:xfrm>
            <a:prstGeom prst="ellipse">
              <a:avLst/>
            </a:prstGeom>
            <a:solidFill>
              <a:schemeClr val="accent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Straight Connector 7"/>
            <p:cNvSpPr/>
            <p:nvPr/>
          </p:nvSpPr>
          <p:spPr>
            <a:xfrm>
              <a:off x="7439826" y="2003298"/>
              <a:ext cx="521493" cy="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9" name="Straight Connector 8"/>
            <p:cNvSpPr/>
            <p:nvPr/>
          </p:nvSpPr>
          <p:spPr>
            <a:xfrm rot="5400000">
              <a:off x="4875016" y="2308894"/>
              <a:ext cx="2867520" cy="225772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1" name="Straight Connector 10"/>
            <p:cNvSpPr/>
            <p:nvPr/>
          </p:nvSpPr>
          <p:spPr>
            <a:xfrm>
              <a:off x="7265983" y="3368240"/>
              <a:ext cx="693145" cy="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2" name="Straight Connector 11"/>
            <p:cNvSpPr/>
            <p:nvPr/>
          </p:nvSpPr>
          <p:spPr>
            <a:xfrm rot="5400000">
              <a:off x="5479208" y="3667072"/>
              <a:ext cx="2085607" cy="1487943"/>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4" name="Straight Connector 13"/>
            <p:cNvSpPr/>
            <p:nvPr/>
          </p:nvSpPr>
          <p:spPr>
            <a:xfrm>
              <a:off x="7400487" y="4552151"/>
              <a:ext cx="521493" cy="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5" name="Straight Connector 14"/>
            <p:cNvSpPr/>
            <p:nvPr/>
          </p:nvSpPr>
          <p:spPr>
            <a:xfrm rot="5400000">
              <a:off x="6206197" y="4682636"/>
              <a:ext cx="1324774" cy="1063804"/>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sp>
        <p:nvSpPr>
          <p:cNvPr id="32772" name="TextBox 4"/>
          <p:cNvSpPr txBox="1">
            <a:spLocks noChangeArrowheads="1"/>
          </p:cNvSpPr>
          <p:nvPr/>
        </p:nvSpPr>
        <p:spPr bwMode="auto">
          <a:xfrm>
            <a:off x="879108" y="1295400"/>
            <a:ext cx="27432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dirty="0">
                <a:latin typeface="+mj-lt"/>
              </a:rPr>
              <a:t>Report is that mom was high on meth and left 2-year-old alone. Prior history includes information that mom is bipolar.</a:t>
            </a:r>
          </a:p>
        </p:txBody>
      </p:sp>
    </p:spTree>
    <p:extLst>
      <p:ext uri="{BB962C8B-B14F-4D97-AF65-F5344CB8AC3E}">
        <p14:creationId xmlns:p14="http://schemas.microsoft.com/office/powerpoint/2010/main" val="33786111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bwMode="auto">
          <a:xfrm>
            <a:off x="299073" y="206059"/>
            <a:ext cx="10648201" cy="1124310"/>
          </a:xfrm>
          <a:ln>
            <a:miter lim="800000"/>
            <a:headEnd/>
            <a:tailEnd/>
          </a:ln>
        </p:spPr>
        <p:txBody>
          <a:bodyPr wrap="square" numCol="1" anchorCtr="0" compatLnSpc="1">
            <a:prstTxWarp prst="textNoShape">
              <a:avLst/>
            </a:prstTxWarp>
            <a:normAutofit/>
          </a:bodyPr>
          <a:lstStyle/>
          <a:p>
            <a:pPr eaLnBrk="1" hangingPunct="1"/>
            <a:r>
              <a:rPr lang="en-US" altLang="en-US" sz="3600" dirty="0"/>
              <a:t>Example</a:t>
            </a:r>
          </a:p>
        </p:txBody>
      </p:sp>
      <p:grpSp>
        <p:nvGrpSpPr>
          <p:cNvPr id="2" name="Group 1"/>
          <p:cNvGrpSpPr/>
          <p:nvPr/>
        </p:nvGrpSpPr>
        <p:grpSpPr>
          <a:xfrm>
            <a:off x="4259954" y="1596893"/>
            <a:ext cx="5026315" cy="4415258"/>
            <a:chOff x="4206523" y="2262065"/>
            <a:chExt cx="5026315" cy="4415258"/>
          </a:xfrm>
        </p:grpSpPr>
        <p:sp>
          <p:nvSpPr>
            <p:cNvPr id="5" name="Oval 4"/>
            <p:cNvSpPr/>
            <p:nvPr/>
          </p:nvSpPr>
          <p:spPr>
            <a:xfrm>
              <a:off x="4206523" y="2610521"/>
              <a:ext cx="4222266" cy="4066802"/>
            </a:xfrm>
            <a:prstGeom prst="ellipse">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6" name="Oval 5"/>
            <p:cNvSpPr/>
            <p:nvPr/>
          </p:nvSpPr>
          <p:spPr>
            <a:xfrm>
              <a:off x="5042389" y="3368646"/>
              <a:ext cx="2533359" cy="2533359"/>
            </a:xfrm>
            <a:prstGeom prst="ellipse">
              <a:avLst/>
            </a:prstGeom>
            <a:solidFill>
              <a:srgbClr val="FFCC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Oval 7"/>
            <p:cNvSpPr/>
            <p:nvPr/>
          </p:nvSpPr>
          <p:spPr>
            <a:xfrm>
              <a:off x="5895430" y="4221696"/>
              <a:ext cx="844453" cy="844453"/>
            </a:xfrm>
            <a:prstGeom prst="ellipse">
              <a:avLst/>
            </a:prstGeom>
            <a:solidFill>
              <a:schemeClr val="accent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Straight Connector 10"/>
            <p:cNvSpPr/>
            <p:nvPr/>
          </p:nvSpPr>
          <p:spPr>
            <a:xfrm>
              <a:off x="8696803" y="2275488"/>
              <a:ext cx="527783" cy="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2" name="Straight Connector 11"/>
            <p:cNvSpPr/>
            <p:nvPr/>
          </p:nvSpPr>
          <p:spPr>
            <a:xfrm rot="5400000">
              <a:off x="6373563" y="2264899"/>
              <a:ext cx="2330199" cy="2324531"/>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15" name="Straight Connector 14"/>
            <p:cNvSpPr/>
            <p:nvPr/>
          </p:nvSpPr>
          <p:spPr>
            <a:xfrm>
              <a:off x="8705055" y="3385511"/>
              <a:ext cx="527783" cy="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6" name="Straight Connector 15"/>
            <p:cNvSpPr/>
            <p:nvPr/>
          </p:nvSpPr>
          <p:spPr>
            <a:xfrm rot="5400000">
              <a:off x="6937557" y="3404925"/>
              <a:ext cx="1778658" cy="1739834"/>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1" name="Straight Connector 20"/>
            <p:cNvSpPr/>
            <p:nvPr/>
          </p:nvSpPr>
          <p:spPr>
            <a:xfrm>
              <a:off x="8650869" y="5211979"/>
              <a:ext cx="527783" cy="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2" name="Straight Connector 21"/>
            <p:cNvSpPr/>
            <p:nvPr/>
          </p:nvSpPr>
          <p:spPr>
            <a:xfrm rot="5400000">
              <a:off x="7775751" y="4979076"/>
              <a:ext cx="642215" cy="1108021"/>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sp>
        <p:nvSpPr>
          <p:cNvPr id="33796" name="TextBox 4"/>
          <p:cNvSpPr txBox="1">
            <a:spLocks noChangeArrowheads="1"/>
          </p:cNvSpPr>
          <p:nvPr/>
        </p:nvSpPr>
        <p:spPr bwMode="auto">
          <a:xfrm>
            <a:off x="571815" y="1120459"/>
            <a:ext cx="3657388"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latin typeface="+mj-lt"/>
              </a:rPr>
              <a:t>In the first five minutes, as you explain the reason for your visit, you see mom is not high and shows no signs of meth use. </a:t>
            </a:r>
            <a:br>
              <a:rPr lang="en-US" altLang="en-US" sz="2800" dirty="0">
                <a:latin typeface="+mj-lt"/>
              </a:rPr>
            </a:br>
            <a:r>
              <a:rPr lang="en-US" altLang="en-US" sz="2800" dirty="0">
                <a:latin typeface="+mj-lt"/>
              </a:rPr>
              <a:t>She reports that she completed a treatment program a year ago and is active in NA.  There are no visible signs of drug use in </a:t>
            </a:r>
            <a:br>
              <a:rPr lang="en-US" altLang="en-US" sz="2800" dirty="0">
                <a:latin typeface="+mj-lt"/>
              </a:rPr>
            </a:br>
            <a:r>
              <a:rPr lang="en-US" altLang="en-US" sz="2800" dirty="0">
                <a:latin typeface="+mj-lt"/>
              </a:rPr>
              <a:t>the home.</a:t>
            </a:r>
          </a:p>
        </p:txBody>
      </p:sp>
      <p:sp>
        <p:nvSpPr>
          <p:cNvPr id="7" name="Rectangle 6"/>
          <p:cNvSpPr/>
          <p:nvPr/>
        </p:nvSpPr>
        <p:spPr>
          <a:xfrm>
            <a:off x="3200401" y="152400"/>
            <a:ext cx="1700213" cy="762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6629400" y="0"/>
            <a:ext cx="1697038" cy="9906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9245742" y="1289726"/>
            <a:ext cx="2222328" cy="9478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22860" rIns="22860" bIns="22860" spcCol="1270" anchor="ctr"/>
          <a:lstStyle/>
          <a:p>
            <a:pPr defTabSz="800100">
              <a:lnSpc>
                <a:spcPct val="90000"/>
              </a:lnSpc>
              <a:spcAft>
                <a:spcPct val="35000"/>
              </a:spcAft>
              <a:defRPr/>
            </a:pPr>
            <a:r>
              <a:rPr lang="en-US" sz="2400" dirty="0"/>
              <a:t>Inadequate supervision</a:t>
            </a:r>
          </a:p>
        </p:txBody>
      </p:sp>
      <p:sp>
        <p:nvSpPr>
          <p:cNvPr id="18" name="Rectangle 17"/>
          <p:cNvSpPr/>
          <p:nvPr/>
        </p:nvSpPr>
        <p:spPr>
          <a:xfrm>
            <a:off x="9321173" y="2542539"/>
            <a:ext cx="2222317" cy="12321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22860" rIns="22860" bIns="22860" spcCol="1270" anchor="t"/>
          <a:lstStyle/>
          <a:p>
            <a:pPr defTabSz="800100">
              <a:lnSpc>
                <a:spcPct val="90000"/>
              </a:lnSpc>
              <a:spcAft>
                <a:spcPct val="35000"/>
              </a:spcAft>
              <a:defRPr/>
            </a:pPr>
            <a:r>
              <a:rPr lang="en-US" sz="2400" dirty="0">
                <a:solidFill>
                  <a:schemeClr val="tx1"/>
                </a:solidFill>
              </a:rPr>
              <a:t>Caregiver mental health AND substance abuse  </a:t>
            </a:r>
          </a:p>
        </p:txBody>
      </p:sp>
      <p:sp>
        <p:nvSpPr>
          <p:cNvPr id="19" name="Rectangle 18"/>
          <p:cNvSpPr/>
          <p:nvPr/>
        </p:nvSpPr>
        <p:spPr>
          <a:xfrm>
            <a:off x="9232083" y="4400977"/>
            <a:ext cx="2222328" cy="123217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22860" rIns="22860" bIns="22860" spcCol="1270" anchor="t"/>
          <a:lstStyle/>
          <a:p>
            <a:pPr defTabSz="800100">
              <a:lnSpc>
                <a:spcPct val="90000"/>
              </a:lnSpc>
              <a:spcAft>
                <a:spcPct val="35000"/>
              </a:spcAft>
              <a:defRPr/>
            </a:pPr>
            <a:r>
              <a:rPr lang="en-US" sz="2400" dirty="0"/>
              <a:t>All others</a:t>
            </a:r>
          </a:p>
        </p:txBody>
      </p:sp>
    </p:spTree>
    <p:extLst>
      <p:ext uri="{BB962C8B-B14F-4D97-AF65-F5344CB8AC3E}">
        <p14:creationId xmlns:p14="http://schemas.microsoft.com/office/powerpoint/2010/main" val="135126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a:grpSpLocks/>
          </p:cNvGrpSpPr>
          <p:nvPr/>
        </p:nvGrpSpPr>
        <p:grpSpPr bwMode="auto">
          <a:xfrm>
            <a:off x="8985249" y="1981199"/>
            <a:ext cx="2411736" cy="1302241"/>
            <a:chOff x="6532363" y="781056"/>
            <a:chExt cx="1697236" cy="990054"/>
          </a:xfrm>
        </p:grpSpPr>
        <p:sp>
          <p:nvSpPr>
            <p:cNvPr id="10" name="Rectangle 9"/>
            <p:cNvSpPr/>
            <p:nvPr/>
          </p:nvSpPr>
          <p:spPr>
            <a:xfrm>
              <a:off x="6532363" y="781056"/>
              <a:ext cx="1697236" cy="99005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Rectangle 10"/>
            <p:cNvSpPr/>
            <p:nvPr/>
          </p:nvSpPr>
          <p:spPr>
            <a:xfrm>
              <a:off x="6532363" y="781056"/>
              <a:ext cx="1697236" cy="99005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22860" rIns="22860" bIns="22860" spcCol="1270" anchor="ctr"/>
            <a:lstStyle/>
            <a:p>
              <a:pPr defTabSz="800100">
                <a:lnSpc>
                  <a:spcPct val="90000"/>
                </a:lnSpc>
                <a:spcAft>
                  <a:spcPct val="35000"/>
                </a:spcAft>
                <a:defRPr/>
              </a:pPr>
              <a:r>
                <a:rPr lang="en-US" sz="2400" dirty="0"/>
                <a:t>Caregiver mental health AND </a:t>
              </a:r>
              <a:r>
                <a:rPr lang="en-US" sz="2400" dirty="0">
                  <a:solidFill>
                    <a:schemeClr val="tx1"/>
                  </a:solidFill>
                </a:rPr>
                <a:t>substance abuse</a:t>
              </a:r>
            </a:p>
          </p:txBody>
        </p:sp>
      </p:grpSp>
      <p:grpSp>
        <p:nvGrpSpPr>
          <p:cNvPr id="2" name="Group 5"/>
          <p:cNvGrpSpPr>
            <a:grpSpLocks/>
          </p:cNvGrpSpPr>
          <p:nvPr/>
        </p:nvGrpSpPr>
        <p:grpSpPr bwMode="auto">
          <a:xfrm>
            <a:off x="8985249" y="1143000"/>
            <a:ext cx="2397451" cy="609600"/>
            <a:chOff x="6546059" y="19051"/>
            <a:chExt cx="1683539" cy="609596"/>
          </a:xfrm>
        </p:grpSpPr>
        <p:sp>
          <p:nvSpPr>
            <p:cNvPr id="7" name="Rectangle 6"/>
            <p:cNvSpPr/>
            <p:nvPr/>
          </p:nvSpPr>
          <p:spPr>
            <a:xfrm>
              <a:off x="6546059" y="19051"/>
              <a:ext cx="1683539" cy="60959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Rectangle 7"/>
            <p:cNvSpPr/>
            <p:nvPr/>
          </p:nvSpPr>
          <p:spPr>
            <a:xfrm>
              <a:off x="6546059" y="19051"/>
              <a:ext cx="1683539" cy="60959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22860" rIns="22860" bIns="22860" spcCol="1270" anchor="ctr"/>
            <a:lstStyle/>
            <a:p>
              <a:pPr defTabSz="800100">
                <a:lnSpc>
                  <a:spcPct val="90000"/>
                </a:lnSpc>
                <a:spcAft>
                  <a:spcPct val="35000"/>
                </a:spcAft>
                <a:defRPr/>
              </a:pPr>
              <a:r>
                <a:rPr lang="en-US" sz="2400" dirty="0">
                  <a:solidFill>
                    <a:schemeClr val="accent3"/>
                  </a:solidFill>
                </a:rPr>
                <a:t>Inadequate supervision</a:t>
              </a:r>
            </a:p>
          </p:txBody>
        </p:sp>
      </p:grpSp>
      <p:sp>
        <p:nvSpPr>
          <p:cNvPr id="34818" name="Title 1"/>
          <p:cNvSpPr>
            <a:spLocks noGrp="1"/>
          </p:cNvSpPr>
          <p:nvPr>
            <p:ph type="title"/>
          </p:nvPr>
        </p:nvSpPr>
        <p:spPr bwMode="auto">
          <a:xfrm>
            <a:off x="487759" y="256140"/>
            <a:ext cx="10648201" cy="1124310"/>
          </a:xfrm>
          <a:ln>
            <a:miter lim="800000"/>
            <a:headEnd/>
            <a:tailEnd/>
          </a:ln>
        </p:spPr>
        <p:txBody>
          <a:bodyPr wrap="square" numCol="1" anchorCtr="0" compatLnSpc="1">
            <a:prstTxWarp prst="textNoShape">
              <a:avLst/>
            </a:prstTxWarp>
            <a:normAutofit/>
          </a:bodyPr>
          <a:lstStyle/>
          <a:p>
            <a:pPr eaLnBrk="1" hangingPunct="1"/>
            <a:r>
              <a:rPr lang="en-US" altLang="en-US" sz="3600" dirty="0"/>
              <a:t>Example</a:t>
            </a:r>
          </a:p>
        </p:txBody>
      </p:sp>
      <p:grpSp>
        <p:nvGrpSpPr>
          <p:cNvPr id="6" name="Group 5"/>
          <p:cNvGrpSpPr/>
          <p:nvPr/>
        </p:nvGrpSpPr>
        <p:grpSpPr>
          <a:xfrm>
            <a:off x="3993014" y="1447800"/>
            <a:ext cx="4992235" cy="4841458"/>
            <a:chOff x="3993014" y="1447800"/>
            <a:chExt cx="4992235" cy="4841458"/>
          </a:xfrm>
        </p:grpSpPr>
        <p:sp>
          <p:nvSpPr>
            <p:cNvPr id="9" name="Oval 8"/>
            <p:cNvSpPr/>
            <p:nvPr/>
          </p:nvSpPr>
          <p:spPr>
            <a:xfrm>
              <a:off x="3993014" y="2282882"/>
              <a:ext cx="4200524" cy="4006376"/>
            </a:xfrm>
            <a:prstGeom prst="ellipse">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Oval 11"/>
            <p:cNvSpPr/>
            <p:nvPr/>
          </p:nvSpPr>
          <p:spPr>
            <a:xfrm>
              <a:off x="4835698" y="3037254"/>
              <a:ext cx="2520314" cy="2520314"/>
            </a:xfrm>
            <a:prstGeom prst="ellipse">
              <a:avLst/>
            </a:prstGeom>
            <a:solidFill>
              <a:srgbClr val="FFCC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5" name="Oval 14"/>
            <p:cNvSpPr/>
            <p:nvPr/>
          </p:nvSpPr>
          <p:spPr>
            <a:xfrm>
              <a:off x="5675912" y="3877326"/>
              <a:ext cx="840104" cy="840104"/>
            </a:xfrm>
            <a:prstGeom prst="ellipse">
              <a:avLst/>
            </a:prstGeom>
            <a:solidFill>
              <a:schemeClr val="accent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Straight Connector 16"/>
            <p:cNvSpPr/>
            <p:nvPr/>
          </p:nvSpPr>
          <p:spPr>
            <a:xfrm>
              <a:off x="8327996" y="1447800"/>
              <a:ext cx="525065" cy="0"/>
            </a:xfrm>
            <a:prstGeom prst="line">
              <a:avLst/>
            </a:prstGeom>
            <a:ln w="28575">
              <a:solidFill>
                <a:schemeClr val="accent3"/>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8" name="Straight Connector 17"/>
            <p:cNvSpPr/>
            <p:nvPr/>
          </p:nvSpPr>
          <p:spPr>
            <a:xfrm rot="5400000">
              <a:off x="5747824" y="1754789"/>
              <a:ext cx="2887160" cy="2273183"/>
            </a:xfrm>
            <a:prstGeom prst="line">
              <a:avLst/>
            </a:prstGeom>
            <a:ln w="28575">
              <a:solidFill>
                <a:schemeClr val="accent3"/>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19"/>
            <p:cNvSpPr/>
            <p:nvPr/>
          </p:nvSpPr>
          <p:spPr>
            <a:xfrm>
              <a:off x="8574652" y="2387843"/>
              <a:ext cx="410597" cy="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1" name="Straight Connector 20"/>
            <p:cNvSpPr/>
            <p:nvPr/>
          </p:nvSpPr>
          <p:spPr>
            <a:xfrm rot="5400000">
              <a:off x="6614198" y="2677189"/>
              <a:ext cx="2249800" cy="1671108"/>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3" name="Straight Connector 22"/>
            <p:cNvSpPr/>
            <p:nvPr/>
          </p:nvSpPr>
          <p:spPr>
            <a:xfrm>
              <a:off x="8327996" y="3896691"/>
              <a:ext cx="525065" cy="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4" name="Straight Connector 23"/>
            <p:cNvSpPr/>
            <p:nvPr/>
          </p:nvSpPr>
          <p:spPr>
            <a:xfrm rot="5400000">
              <a:off x="6993831" y="4167850"/>
              <a:ext cx="1607400" cy="1069033"/>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sp>
        <p:nvSpPr>
          <p:cNvPr id="34820" name="TextBox 4"/>
          <p:cNvSpPr txBox="1">
            <a:spLocks noChangeArrowheads="1"/>
          </p:cNvSpPr>
          <p:nvPr/>
        </p:nvSpPr>
        <p:spPr bwMode="auto">
          <a:xfrm>
            <a:off x="664818" y="1447800"/>
            <a:ext cx="325851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dirty="0">
                <a:latin typeface="+mj-lt"/>
              </a:rPr>
              <a:t>You see the child, who appears healthy, is talking,  and seems happy and comfortable.  Mom is attentive to child. </a:t>
            </a:r>
          </a:p>
        </p:txBody>
      </p:sp>
      <p:grpSp>
        <p:nvGrpSpPr>
          <p:cNvPr id="5" name="Group 11"/>
          <p:cNvGrpSpPr>
            <a:grpSpLocks/>
          </p:cNvGrpSpPr>
          <p:nvPr/>
        </p:nvGrpSpPr>
        <p:grpSpPr bwMode="auto">
          <a:xfrm>
            <a:off x="8853060" y="2971800"/>
            <a:ext cx="2529638" cy="1390896"/>
            <a:chOff x="6435016" y="1771582"/>
            <a:chExt cx="1794583" cy="1390232"/>
          </a:xfrm>
        </p:grpSpPr>
        <p:sp>
          <p:nvSpPr>
            <p:cNvPr id="13" name="Rectangle 12"/>
            <p:cNvSpPr/>
            <p:nvPr/>
          </p:nvSpPr>
          <p:spPr>
            <a:xfrm>
              <a:off x="6532363" y="1771582"/>
              <a:ext cx="1697236" cy="99012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Rectangle 13"/>
            <p:cNvSpPr/>
            <p:nvPr/>
          </p:nvSpPr>
          <p:spPr>
            <a:xfrm>
              <a:off x="6435016" y="2171687"/>
              <a:ext cx="1697236" cy="99012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22860" rIns="22860" bIns="22860" spcCol="1270" anchor="ctr"/>
            <a:lstStyle/>
            <a:p>
              <a:pPr defTabSz="800100">
                <a:lnSpc>
                  <a:spcPct val="90000"/>
                </a:lnSpc>
                <a:spcAft>
                  <a:spcPct val="35000"/>
                </a:spcAft>
                <a:defRPr/>
              </a:pPr>
              <a:r>
                <a:rPr lang="en-US" sz="2400" dirty="0"/>
                <a:t>All others</a:t>
              </a:r>
            </a:p>
          </p:txBody>
        </p:sp>
      </p:grpSp>
    </p:spTree>
    <p:extLst>
      <p:ext uri="{BB962C8B-B14F-4D97-AF65-F5344CB8AC3E}">
        <p14:creationId xmlns:p14="http://schemas.microsoft.com/office/powerpoint/2010/main" val="135152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1"/>
          <p:cNvGrpSpPr>
            <a:grpSpLocks/>
          </p:cNvGrpSpPr>
          <p:nvPr/>
        </p:nvGrpSpPr>
        <p:grpSpPr bwMode="auto">
          <a:xfrm>
            <a:off x="8970964" y="3708705"/>
            <a:ext cx="2411738" cy="990600"/>
            <a:chOff x="6172200" y="1676944"/>
            <a:chExt cx="1697236" cy="990054"/>
          </a:xfrm>
        </p:grpSpPr>
        <p:sp>
          <p:nvSpPr>
            <p:cNvPr id="13" name="Rectangle 12"/>
            <p:cNvSpPr/>
            <p:nvPr/>
          </p:nvSpPr>
          <p:spPr>
            <a:xfrm>
              <a:off x="6172200" y="1676944"/>
              <a:ext cx="1697236" cy="99005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Rectangle 13"/>
            <p:cNvSpPr/>
            <p:nvPr/>
          </p:nvSpPr>
          <p:spPr>
            <a:xfrm>
              <a:off x="6172200" y="1676944"/>
              <a:ext cx="1697236" cy="99005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22860" rIns="22860" bIns="22860" spcCol="1270" anchor="ctr"/>
            <a:lstStyle/>
            <a:p>
              <a:pPr defTabSz="800100">
                <a:lnSpc>
                  <a:spcPct val="90000"/>
                </a:lnSpc>
                <a:spcAft>
                  <a:spcPct val="35000"/>
                </a:spcAft>
                <a:defRPr/>
              </a:pPr>
              <a:r>
                <a:rPr lang="en-US" sz="2400" dirty="0">
                  <a:solidFill>
                    <a:schemeClr val="tx2"/>
                  </a:solidFill>
                </a:rPr>
                <a:t>Caregiver mental health AND all others</a:t>
              </a:r>
            </a:p>
          </p:txBody>
        </p:sp>
      </p:grpSp>
      <p:grpSp>
        <p:nvGrpSpPr>
          <p:cNvPr id="3" name="Group 8"/>
          <p:cNvGrpSpPr>
            <a:grpSpLocks/>
          </p:cNvGrpSpPr>
          <p:nvPr/>
        </p:nvGrpSpPr>
        <p:grpSpPr bwMode="auto">
          <a:xfrm>
            <a:off x="8970964" y="2286000"/>
            <a:ext cx="2411738" cy="573088"/>
            <a:chOff x="6172200" y="951135"/>
            <a:chExt cx="1697236" cy="572865"/>
          </a:xfrm>
        </p:grpSpPr>
        <p:sp>
          <p:nvSpPr>
            <p:cNvPr id="10" name="Rectangle 9"/>
            <p:cNvSpPr/>
            <p:nvPr/>
          </p:nvSpPr>
          <p:spPr>
            <a:xfrm>
              <a:off x="6172200" y="951135"/>
              <a:ext cx="1697236" cy="57286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Rectangle 10"/>
            <p:cNvSpPr/>
            <p:nvPr/>
          </p:nvSpPr>
          <p:spPr>
            <a:xfrm>
              <a:off x="6172200" y="951135"/>
              <a:ext cx="1697236" cy="57286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22860" rIns="22860" bIns="22860" spcCol="1270" anchor="ctr"/>
            <a:lstStyle/>
            <a:p>
              <a:pPr defTabSz="800100">
                <a:lnSpc>
                  <a:spcPct val="90000"/>
                </a:lnSpc>
                <a:spcAft>
                  <a:spcPct val="35000"/>
                </a:spcAft>
                <a:defRPr/>
              </a:pPr>
              <a:r>
                <a:rPr lang="en-US" sz="2400" dirty="0">
                  <a:solidFill>
                    <a:schemeClr val="tx1"/>
                  </a:solidFill>
                </a:rPr>
                <a:t>Substance abuse</a:t>
              </a:r>
            </a:p>
          </p:txBody>
        </p:sp>
      </p:grpSp>
      <p:grpSp>
        <p:nvGrpSpPr>
          <p:cNvPr id="2" name="Group 5"/>
          <p:cNvGrpSpPr>
            <a:grpSpLocks/>
          </p:cNvGrpSpPr>
          <p:nvPr/>
        </p:nvGrpSpPr>
        <p:grpSpPr bwMode="auto">
          <a:xfrm>
            <a:off x="8970964" y="1219200"/>
            <a:ext cx="2397453" cy="609600"/>
            <a:chOff x="6165064" y="0"/>
            <a:chExt cx="1683539" cy="609596"/>
          </a:xfrm>
        </p:grpSpPr>
        <p:sp>
          <p:nvSpPr>
            <p:cNvPr id="7" name="Rectangle 6"/>
            <p:cNvSpPr/>
            <p:nvPr/>
          </p:nvSpPr>
          <p:spPr>
            <a:xfrm>
              <a:off x="6165064" y="0"/>
              <a:ext cx="1683539" cy="60959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Rectangle 7"/>
            <p:cNvSpPr/>
            <p:nvPr/>
          </p:nvSpPr>
          <p:spPr>
            <a:xfrm>
              <a:off x="6165064" y="0"/>
              <a:ext cx="1683539" cy="60959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22860" rIns="22860" bIns="22860" spcCol="1270" anchor="ctr"/>
            <a:lstStyle/>
            <a:p>
              <a:pPr defTabSz="800100">
                <a:lnSpc>
                  <a:spcPct val="90000"/>
                </a:lnSpc>
                <a:spcAft>
                  <a:spcPct val="35000"/>
                </a:spcAft>
                <a:defRPr/>
              </a:pPr>
              <a:r>
                <a:rPr lang="en-US" sz="2400" dirty="0"/>
                <a:t>Inadequate supervision</a:t>
              </a:r>
            </a:p>
          </p:txBody>
        </p:sp>
      </p:grpSp>
      <p:sp>
        <p:nvSpPr>
          <p:cNvPr id="35842" name="Title 1"/>
          <p:cNvSpPr>
            <a:spLocks noGrp="1"/>
          </p:cNvSpPr>
          <p:nvPr>
            <p:ph type="title"/>
          </p:nvPr>
        </p:nvSpPr>
        <p:spPr bwMode="auto">
          <a:xfrm>
            <a:off x="226501" y="301597"/>
            <a:ext cx="10648201" cy="1124310"/>
          </a:xfrm>
          <a:ln>
            <a:miter lim="800000"/>
            <a:headEnd/>
            <a:tailEnd/>
          </a:ln>
        </p:spPr>
        <p:txBody>
          <a:bodyPr wrap="square" numCol="1" anchorCtr="0" compatLnSpc="1">
            <a:prstTxWarp prst="textNoShape">
              <a:avLst/>
            </a:prstTxWarp>
            <a:normAutofit/>
          </a:bodyPr>
          <a:lstStyle/>
          <a:p>
            <a:pPr eaLnBrk="1" hangingPunct="1"/>
            <a:r>
              <a:rPr lang="en-US" altLang="en-US" sz="3600" dirty="0"/>
              <a:t>Example</a:t>
            </a:r>
          </a:p>
        </p:txBody>
      </p:sp>
      <p:sp>
        <p:nvSpPr>
          <p:cNvPr id="16" name="Freeform 15"/>
          <p:cNvSpPr/>
          <p:nvPr/>
        </p:nvSpPr>
        <p:spPr>
          <a:xfrm>
            <a:off x="9366708" y="1219201"/>
            <a:ext cx="2015995" cy="729975"/>
          </a:xfrm>
          <a:custGeom>
            <a:avLst/>
            <a:gdLst>
              <a:gd name="connsiteX0" fmla="*/ 0 w 2015995"/>
              <a:gd name="connsiteY0" fmla="*/ 0 h 729975"/>
              <a:gd name="connsiteX1" fmla="*/ 2015995 w 2015995"/>
              <a:gd name="connsiteY1" fmla="*/ 0 h 729975"/>
              <a:gd name="connsiteX2" fmla="*/ 2015995 w 2015995"/>
              <a:gd name="connsiteY2" fmla="*/ 729975 h 729975"/>
              <a:gd name="connsiteX3" fmla="*/ 0 w 2015995"/>
              <a:gd name="connsiteY3" fmla="*/ 729975 h 729975"/>
              <a:gd name="connsiteX4" fmla="*/ 0 w 2015995"/>
              <a:gd name="connsiteY4" fmla="*/ 0 h 729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995" h="729975">
                <a:moveTo>
                  <a:pt x="0" y="0"/>
                </a:moveTo>
                <a:lnTo>
                  <a:pt x="2015995" y="0"/>
                </a:lnTo>
                <a:lnTo>
                  <a:pt x="2015995" y="729975"/>
                </a:lnTo>
                <a:lnTo>
                  <a:pt x="0" y="7299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endParaRPr lang="en-US" sz="1800" kern="1200" dirty="0">
              <a:solidFill>
                <a:srgbClr val="501A56"/>
              </a:solidFill>
              <a:latin typeface="Calibri" pitchFamily="34" charset="0"/>
            </a:endParaRPr>
          </a:p>
        </p:txBody>
      </p:sp>
      <p:sp>
        <p:nvSpPr>
          <p:cNvPr id="19" name="Freeform 18"/>
          <p:cNvSpPr/>
          <p:nvPr/>
        </p:nvSpPr>
        <p:spPr>
          <a:xfrm>
            <a:off x="9350307" y="2383118"/>
            <a:ext cx="2032396" cy="685991"/>
          </a:xfrm>
          <a:custGeom>
            <a:avLst/>
            <a:gdLst>
              <a:gd name="connsiteX0" fmla="*/ 0 w 2032396"/>
              <a:gd name="connsiteY0" fmla="*/ 0 h 685991"/>
              <a:gd name="connsiteX1" fmla="*/ 2032396 w 2032396"/>
              <a:gd name="connsiteY1" fmla="*/ 0 h 685991"/>
              <a:gd name="connsiteX2" fmla="*/ 2032396 w 2032396"/>
              <a:gd name="connsiteY2" fmla="*/ 685991 h 685991"/>
              <a:gd name="connsiteX3" fmla="*/ 0 w 2032396"/>
              <a:gd name="connsiteY3" fmla="*/ 685991 h 685991"/>
              <a:gd name="connsiteX4" fmla="*/ 0 w 2032396"/>
              <a:gd name="connsiteY4" fmla="*/ 0 h 685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396" h="685991">
                <a:moveTo>
                  <a:pt x="0" y="0"/>
                </a:moveTo>
                <a:lnTo>
                  <a:pt x="2032396" y="0"/>
                </a:lnTo>
                <a:lnTo>
                  <a:pt x="2032396" y="685991"/>
                </a:lnTo>
                <a:lnTo>
                  <a:pt x="0" y="6859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endParaRPr lang="en-US" sz="1800" kern="1200" dirty="0">
              <a:solidFill>
                <a:srgbClr val="501A56"/>
              </a:solidFill>
              <a:latin typeface="Calibri" pitchFamily="34" charset="0"/>
            </a:endParaRPr>
          </a:p>
        </p:txBody>
      </p:sp>
      <p:sp>
        <p:nvSpPr>
          <p:cNvPr id="22" name="Freeform 21"/>
          <p:cNvSpPr/>
          <p:nvPr/>
        </p:nvSpPr>
        <p:spPr>
          <a:xfrm>
            <a:off x="9350307" y="3252256"/>
            <a:ext cx="2032396" cy="1185564"/>
          </a:xfrm>
          <a:custGeom>
            <a:avLst/>
            <a:gdLst>
              <a:gd name="connsiteX0" fmla="*/ 0 w 2032396"/>
              <a:gd name="connsiteY0" fmla="*/ 0 h 1185564"/>
              <a:gd name="connsiteX1" fmla="*/ 2032396 w 2032396"/>
              <a:gd name="connsiteY1" fmla="*/ 0 h 1185564"/>
              <a:gd name="connsiteX2" fmla="*/ 2032396 w 2032396"/>
              <a:gd name="connsiteY2" fmla="*/ 1185564 h 1185564"/>
              <a:gd name="connsiteX3" fmla="*/ 0 w 2032396"/>
              <a:gd name="connsiteY3" fmla="*/ 1185564 h 1185564"/>
              <a:gd name="connsiteX4" fmla="*/ 0 w 2032396"/>
              <a:gd name="connsiteY4" fmla="*/ 0 h 118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396" h="1185564">
                <a:moveTo>
                  <a:pt x="0" y="0"/>
                </a:moveTo>
                <a:lnTo>
                  <a:pt x="2032396" y="0"/>
                </a:lnTo>
                <a:lnTo>
                  <a:pt x="2032396" y="1185564"/>
                </a:lnTo>
                <a:lnTo>
                  <a:pt x="0" y="11855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endParaRPr lang="en-US" sz="1800" kern="1200" dirty="0">
              <a:solidFill>
                <a:srgbClr val="501A56"/>
              </a:solidFill>
              <a:latin typeface="Calibri" pitchFamily="34" charset="0"/>
            </a:endParaRPr>
          </a:p>
        </p:txBody>
      </p:sp>
      <p:grpSp>
        <p:nvGrpSpPr>
          <p:cNvPr id="25" name="Group 24"/>
          <p:cNvGrpSpPr/>
          <p:nvPr/>
        </p:nvGrpSpPr>
        <p:grpSpPr>
          <a:xfrm>
            <a:off x="3616928" y="1551733"/>
            <a:ext cx="5318418" cy="5075798"/>
            <a:chOff x="3616928" y="1551733"/>
            <a:chExt cx="5318418" cy="5075798"/>
          </a:xfrm>
        </p:grpSpPr>
        <p:sp>
          <p:nvSpPr>
            <p:cNvPr id="9" name="Oval 8"/>
            <p:cNvSpPr/>
            <p:nvPr/>
          </p:nvSpPr>
          <p:spPr>
            <a:xfrm>
              <a:off x="3616928" y="2286000"/>
              <a:ext cx="4430976" cy="4341531"/>
            </a:xfrm>
            <a:prstGeom prst="ellipse">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Oval 11"/>
            <p:cNvSpPr/>
            <p:nvPr/>
          </p:nvSpPr>
          <p:spPr>
            <a:xfrm>
              <a:off x="4503123" y="3181922"/>
              <a:ext cx="2658585" cy="2670506"/>
            </a:xfrm>
            <a:prstGeom prst="ellipse">
              <a:avLst/>
            </a:prstGeom>
            <a:solidFill>
              <a:srgbClr val="FFCC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5" name="Oval 14"/>
            <p:cNvSpPr/>
            <p:nvPr/>
          </p:nvSpPr>
          <p:spPr>
            <a:xfrm>
              <a:off x="5389317" y="4072071"/>
              <a:ext cx="886195" cy="890169"/>
            </a:xfrm>
            <a:prstGeom prst="ellipse">
              <a:avLst/>
            </a:prstGeom>
            <a:solidFill>
              <a:schemeClr val="accent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Straight Connector 16"/>
            <p:cNvSpPr/>
            <p:nvPr/>
          </p:nvSpPr>
          <p:spPr>
            <a:xfrm>
              <a:off x="8256260" y="1551733"/>
              <a:ext cx="508099" cy="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8" name="Straight Connector 17"/>
            <p:cNvSpPr/>
            <p:nvPr/>
          </p:nvSpPr>
          <p:spPr>
            <a:xfrm rot="5400000">
              <a:off x="5612559" y="1873455"/>
              <a:ext cx="2965423" cy="2321979"/>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19"/>
            <p:cNvSpPr/>
            <p:nvPr/>
          </p:nvSpPr>
          <p:spPr>
            <a:xfrm flipV="1">
              <a:off x="8462865" y="2581010"/>
              <a:ext cx="472481" cy="3886"/>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1" name="Straight Connector 20"/>
            <p:cNvSpPr/>
            <p:nvPr/>
          </p:nvSpPr>
          <p:spPr>
            <a:xfrm rot="5400000">
              <a:off x="6204239" y="2892804"/>
              <a:ext cx="2570420" cy="1946832"/>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3" name="Straight Connector 22"/>
            <p:cNvSpPr/>
            <p:nvPr/>
          </p:nvSpPr>
          <p:spPr>
            <a:xfrm>
              <a:off x="8196195" y="4153747"/>
              <a:ext cx="508099" cy="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4" name="Straight Connector 23"/>
            <p:cNvSpPr/>
            <p:nvPr/>
          </p:nvSpPr>
          <p:spPr>
            <a:xfrm rot="5400000">
              <a:off x="6901220" y="4414233"/>
              <a:ext cx="1555460" cy="1034489"/>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sp>
        <p:nvSpPr>
          <p:cNvPr id="35844" name="TextBox 4"/>
          <p:cNvSpPr txBox="1">
            <a:spLocks noChangeArrowheads="1"/>
          </p:cNvSpPr>
          <p:nvPr/>
        </p:nvSpPr>
        <p:spPr bwMode="auto">
          <a:xfrm>
            <a:off x="463671" y="1236319"/>
            <a:ext cx="3234334"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dirty="0">
                <a:latin typeface="+mj-lt"/>
              </a:rPr>
              <a:t>During the first five minutes, mom is angry that CPS is back, but you observe no signs that her mood is unstable or erratic.</a:t>
            </a:r>
          </a:p>
        </p:txBody>
      </p:sp>
      <p:sp>
        <p:nvSpPr>
          <p:cNvPr id="32773" name="TextBox 5"/>
          <p:cNvSpPr txBox="1">
            <a:spLocks noChangeArrowheads="1"/>
          </p:cNvSpPr>
          <p:nvPr/>
        </p:nvSpPr>
        <p:spPr bwMode="auto">
          <a:xfrm>
            <a:off x="1752600" y="5410201"/>
            <a:ext cx="8915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200" dirty="0">
              <a:latin typeface="Calibri" panose="020F0502020204030204" pitchFamily="34" charset="0"/>
            </a:endParaRPr>
          </a:p>
        </p:txBody>
      </p:sp>
    </p:spTree>
    <p:extLst>
      <p:ext uri="{BB962C8B-B14F-4D97-AF65-F5344CB8AC3E}">
        <p14:creationId xmlns:p14="http://schemas.microsoft.com/office/powerpoint/2010/main" val="331430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bwMode="auto">
          <a:xfrm>
            <a:off x="321259" y="227681"/>
            <a:ext cx="10648201" cy="1124310"/>
          </a:xfrm>
          <a:ln>
            <a:miter lim="800000"/>
            <a:headEnd/>
            <a:tailEnd/>
          </a:ln>
        </p:spPr>
        <p:txBody>
          <a:bodyPr wrap="square" numCol="1" anchorCtr="0" compatLnSpc="1">
            <a:prstTxWarp prst="textNoShape">
              <a:avLst/>
            </a:prstTxWarp>
            <a:normAutofit/>
          </a:bodyPr>
          <a:lstStyle/>
          <a:p>
            <a:pPr eaLnBrk="1" hangingPunct="1"/>
            <a:r>
              <a:rPr lang="en-US" altLang="en-US" sz="3600" dirty="0"/>
              <a:t>Example</a:t>
            </a:r>
          </a:p>
        </p:txBody>
      </p:sp>
      <p:grpSp>
        <p:nvGrpSpPr>
          <p:cNvPr id="6" name="Group 5"/>
          <p:cNvGrpSpPr/>
          <p:nvPr/>
        </p:nvGrpSpPr>
        <p:grpSpPr>
          <a:xfrm>
            <a:off x="4043138" y="1851957"/>
            <a:ext cx="4594032" cy="4705093"/>
            <a:chOff x="4043138" y="1851957"/>
            <a:chExt cx="4594032" cy="4705093"/>
          </a:xfrm>
        </p:grpSpPr>
        <p:sp>
          <p:nvSpPr>
            <p:cNvPr id="9" name="Oval 8"/>
            <p:cNvSpPr/>
            <p:nvPr/>
          </p:nvSpPr>
          <p:spPr>
            <a:xfrm>
              <a:off x="4043138" y="2557833"/>
              <a:ext cx="4030928" cy="3999217"/>
            </a:xfrm>
            <a:prstGeom prst="ellipse">
              <a:avLst/>
            </a:pr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Oval 11"/>
            <p:cNvSpPr/>
            <p:nvPr/>
          </p:nvSpPr>
          <p:spPr>
            <a:xfrm>
              <a:off x="4818876" y="3281727"/>
              <a:ext cx="2479452" cy="2560209"/>
            </a:xfrm>
            <a:prstGeom prst="ellipse">
              <a:avLst/>
            </a:prstGeom>
            <a:solidFill>
              <a:srgbClr val="FFCC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5" name="Oval 14"/>
            <p:cNvSpPr/>
            <p:nvPr/>
          </p:nvSpPr>
          <p:spPr>
            <a:xfrm>
              <a:off x="5645360" y="4135131"/>
              <a:ext cx="826484" cy="853403"/>
            </a:xfrm>
            <a:prstGeom prst="ellipse">
              <a:avLst/>
            </a:prstGeom>
            <a:solidFill>
              <a:schemeClr val="accent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Straight Connector 16"/>
            <p:cNvSpPr/>
            <p:nvPr/>
          </p:nvSpPr>
          <p:spPr>
            <a:xfrm>
              <a:off x="8145145" y="1851957"/>
              <a:ext cx="492025" cy="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8" name="Straight Connector 17"/>
            <p:cNvSpPr/>
            <p:nvPr/>
          </p:nvSpPr>
          <p:spPr>
            <a:xfrm rot="5400000">
              <a:off x="5727331" y="2139628"/>
              <a:ext cx="2705485" cy="2130143"/>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19"/>
            <p:cNvSpPr/>
            <p:nvPr/>
          </p:nvSpPr>
          <p:spPr>
            <a:xfrm>
              <a:off x="8088521" y="3116951"/>
              <a:ext cx="492025" cy="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1" name="Straight Connector 20"/>
            <p:cNvSpPr/>
            <p:nvPr/>
          </p:nvSpPr>
          <p:spPr>
            <a:xfrm rot="5400000">
              <a:off x="6251429" y="3380505"/>
              <a:ext cx="2108231" cy="1565953"/>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3" name="Straight Connector 22"/>
            <p:cNvSpPr/>
            <p:nvPr/>
          </p:nvSpPr>
          <p:spPr>
            <a:xfrm>
              <a:off x="7780102" y="4729802"/>
              <a:ext cx="800444" cy="0"/>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4" name="Straight Connector 23"/>
            <p:cNvSpPr/>
            <p:nvPr/>
          </p:nvSpPr>
          <p:spPr>
            <a:xfrm rot="5400000">
              <a:off x="6676447" y="4910642"/>
              <a:ext cx="1284494" cy="922815"/>
            </a:xfrm>
            <a:prstGeom prst="line">
              <a:avLst/>
            </a:prstGeom>
            <a:ln w="28575">
              <a:solidFill>
                <a:srgbClr val="808080"/>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grpSp>
      <p:sp>
        <p:nvSpPr>
          <p:cNvPr id="36868" name="TextBox 4"/>
          <p:cNvSpPr txBox="1">
            <a:spLocks noChangeArrowheads="1"/>
          </p:cNvSpPr>
          <p:nvPr/>
        </p:nvSpPr>
        <p:spPr bwMode="auto">
          <a:xfrm>
            <a:off x="516257" y="1053640"/>
            <a:ext cx="3547883"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700" dirty="0">
                <a:latin typeface="+mj-lt"/>
              </a:rPr>
              <a:t>In the first five minutes, mom mentions that her boyfriend will be mad that CPS is there. She seems very worried about his reaction.</a:t>
            </a:r>
            <a:br>
              <a:rPr lang="en-US" altLang="en-US" sz="2700" dirty="0">
                <a:latin typeface="+mj-lt"/>
              </a:rPr>
            </a:br>
            <a:r>
              <a:rPr lang="en-US" altLang="en-US" sz="2700" dirty="0">
                <a:latin typeface="+mj-lt"/>
              </a:rPr>
              <a:t>You observe a hole in the drywall that could have been caused by a fist. Mom has a faded bruise on her jaw.</a:t>
            </a:r>
          </a:p>
        </p:txBody>
      </p:sp>
      <p:grpSp>
        <p:nvGrpSpPr>
          <p:cNvPr id="3" name="Group 8"/>
          <p:cNvGrpSpPr>
            <a:grpSpLocks/>
          </p:cNvGrpSpPr>
          <p:nvPr/>
        </p:nvGrpSpPr>
        <p:grpSpPr bwMode="auto">
          <a:xfrm>
            <a:off x="8832849" y="2464243"/>
            <a:ext cx="2512722" cy="1583882"/>
            <a:chOff x="5978121" y="808122"/>
            <a:chExt cx="1697236" cy="990054"/>
          </a:xfrm>
        </p:grpSpPr>
        <p:sp>
          <p:nvSpPr>
            <p:cNvPr id="10" name="Rectangle 9"/>
            <p:cNvSpPr/>
            <p:nvPr/>
          </p:nvSpPr>
          <p:spPr>
            <a:xfrm>
              <a:off x="5978121" y="808122"/>
              <a:ext cx="1697236" cy="99005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Rectangle 10"/>
            <p:cNvSpPr/>
            <p:nvPr/>
          </p:nvSpPr>
          <p:spPr>
            <a:xfrm>
              <a:off x="5978121" y="808122"/>
              <a:ext cx="1697236" cy="99005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22860" rIns="22860" bIns="22860" spcCol="1270" anchor="ctr"/>
            <a:lstStyle/>
            <a:p>
              <a:pPr defTabSz="800100">
                <a:lnSpc>
                  <a:spcPct val="90000"/>
                </a:lnSpc>
                <a:spcAft>
                  <a:spcPct val="35000"/>
                </a:spcAft>
                <a:defRPr/>
              </a:pPr>
              <a:r>
                <a:rPr lang="en-US" sz="2400" dirty="0">
                  <a:solidFill>
                    <a:schemeClr val="tx1"/>
                  </a:solidFill>
                </a:rPr>
                <a:t>Substance abuse AND </a:t>
              </a:r>
              <a:r>
                <a:rPr lang="en-US" sz="2400" dirty="0">
                  <a:solidFill>
                    <a:srgbClr val="FFCC00"/>
                  </a:solidFill>
                </a:rPr>
                <a:t>domestic violence </a:t>
              </a:r>
              <a:r>
                <a:rPr lang="en-US" sz="2400" dirty="0">
                  <a:solidFill>
                    <a:schemeClr val="tx1"/>
                  </a:solidFill>
                </a:rPr>
                <a:t>(Caregiver complicating behavior)</a:t>
              </a:r>
              <a:endParaRPr lang="en-US" sz="2400" dirty="0">
                <a:solidFill>
                  <a:srgbClr val="FFFF00"/>
                </a:solidFill>
              </a:endParaRPr>
            </a:p>
          </p:txBody>
        </p:sp>
      </p:grpSp>
      <p:grpSp>
        <p:nvGrpSpPr>
          <p:cNvPr id="5" name="Group 11"/>
          <p:cNvGrpSpPr>
            <a:grpSpLocks/>
          </p:cNvGrpSpPr>
          <p:nvPr/>
        </p:nvGrpSpPr>
        <p:grpSpPr bwMode="auto">
          <a:xfrm>
            <a:off x="8832849" y="4222614"/>
            <a:ext cx="2370489" cy="1138282"/>
            <a:chOff x="5973562" y="1874926"/>
            <a:chExt cx="1701795" cy="1137655"/>
          </a:xfrm>
        </p:grpSpPr>
        <p:sp>
          <p:nvSpPr>
            <p:cNvPr id="13" name="Rectangle 12"/>
            <p:cNvSpPr/>
            <p:nvPr/>
          </p:nvSpPr>
          <p:spPr>
            <a:xfrm>
              <a:off x="5978121" y="1874926"/>
              <a:ext cx="1697236" cy="99005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Rectangle 13"/>
            <p:cNvSpPr/>
            <p:nvPr/>
          </p:nvSpPr>
          <p:spPr>
            <a:xfrm>
              <a:off x="5973562" y="2022527"/>
              <a:ext cx="1697236" cy="99005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22860" rIns="22860" bIns="22860" spcCol="1270" anchor="ctr"/>
            <a:lstStyle/>
            <a:p>
              <a:pPr defTabSz="800100">
                <a:lnSpc>
                  <a:spcPct val="90000"/>
                </a:lnSpc>
                <a:spcAft>
                  <a:spcPct val="35000"/>
                </a:spcAft>
                <a:defRPr/>
              </a:pPr>
              <a:r>
                <a:rPr lang="en-US" sz="2400" dirty="0">
                  <a:solidFill>
                    <a:schemeClr val="tx1"/>
                  </a:solidFill>
                </a:rPr>
                <a:t>Caregiver mental health </a:t>
              </a:r>
              <a:r>
                <a:rPr lang="en-US" sz="2400" dirty="0"/>
                <a:t>AND all others</a:t>
              </a:r>
            </a:p>
          </p:txBody>
        </p:sp>
      </p:grpSp>
      <p:grpSp>
        <p:nvGrpSpPr>
          <p:cNvPr id="27" name="Group 5"/>
          <p:cNvGrpSpPr>
            <a:grpSpLocks/>
          </p:cNvGrpSpPr>
          <p:nvPr/>
        </p:nvGrpSpPr>
        <p:grpSpPr bwMode="auto">
          <a:xfrm>
            <a:off x="8832849" y="1416496"/>
            <a:ext cx="2435097" cy="717104"/>
            <a:chOff x="5991827" y="-42346"/>
            <a:chExt cx="1683539" cy="717256"/>
          </a:xfrm>
        </p:grpSpPr>
        <p:sp>
          <p:nvSpPr>
            <p:cNvPr id="28" name="Rectangle 27"/>
            <p:cNvSpPr/>
            <p:nvPr/>
          </p:nvSpPr>
          <p:spPr>
            <a:xfrm>
              <a:off x="5991827" y="46127"/>
              <a:ext cx="1683539" cy="62878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5991827" y="-42346"/>
              <a:ext cx="1683539" cy="62878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8016" tIns="22860" rIns="22860" bIns="22860" spcCol="1270" anchor="ctr"/>
            <a:lstStyle/>
            <a:p>
              <a:pPr defTabSz="800100">
                <a:lnSpc>
                  <a:spcPct val="90000"/>
                </a:lnSpc>
                <a:spcAft>
                  <a:spcPct val="35000"/>
                </a:spcAft>
                <a:defRPr/>
              </a:pPr>
              <a:r>
                <a:rPr lang="en-US" sz="2400" dirty="0"/>
                <a:t>Inadequate supervision</a:t>
              </a:r>
            </a:p>
          </p:txBody>
        </p:sp>
      </p:grpSp>
    </p:spTree>
    <p:extLst>
      <p:ext uri="{BB962C8B-B14F-4D97-AF65-F5344CB8AC3E}">
        <p14:creationId xmlns:p14="http://schemas.microsoft.com/office/powerpoint/2010/main" val="3994724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7"/>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5" name="Content Placeholder 4"/>
          <p:cNvSpPr>
            <a:spLocks noGrp="1"/>
          </p:cNvSpPr>
          <p:nvPr>
            <p:ph sz="quarter" idx="14"/>
          </p:nvPr>
        </p:nvSpPr>
        <p:spPr/>
        <p:txBody>
          <a:bodyPr/>
          <a:lstStyle/>
          <a:p>
            <a:endParaRPr lang="en-US" dirty="0"/>
          </a:p>
        </p:txBody>
      </p:sp>
      <p:sp>
        <p:nvSpPr>
          <p:cNvPr id="3" name="Text Placeholder 2"/>
          <p:cNvSpPr>
            <a:spLocks noGrp="1"/>
          </p:cNvSpPr>
          <p:nvPr>
            <p:ph type="body" sz="quarter" idx="12"/>
          </p:nvPr>
        </p:nvSpPr>
        <p:spPr>
          <a:xfrm>
            <a:off x="6906126" y="5581315"/>
            <a:ext cx="4879474" cy="647668"/>
          </a:xfrm>
        </p:spPr>
        <p:txBody>
          <a:bodyPr anchor="ctr">
            <a:noAutofit/>
          </a:bodyPr>
          <a:lstStyle/>
          <a:p>
            <a:r>
              <a:rPr lang="en-CA" sz="2800" dirty="0"/>
              <a:t>Adjust Your Interview Priorities</a:t>
            </a:r>
            <a:endParaRPr lang="en-US" sz="2800" dirty="0"/>
          </a:p>
        </p:txBody>
      </p:sp>
    </p:spTree>
    <p:extLst>
      <p:ext uri="{BB962C8B-B14F-4D97-AF65-F5344CB8AC3E}">
        <p14:creationId xmlns:p14="http://schemas.microsoft.com/office/powerpoint/2010/main" val="6456756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CA" dirty="0"/>
              <a:t>Questioning Style for the Initial Interview</a:t>
            </a:r>
          </a:p>
        </p:txBody>
      </p:sp>
      <p:sp>
        <p:nvSpPr>
          <p:cNvPr id="3" name="Text Placeholder 2"/>
          <p:cNvSpPr>
            <a:spLocks noGrp="1"/>
          </p:cNvSpPr>
          <p:nvPr>
            <p:ph type="body" sz="quarter" idx="11"/>
          </p:nvPr>
        </p:nvSpPr>
        <p:spPr>
          <a:xfrm>
            <a:off x="1136837" y="2154080"/>
            <a:ext cx="3930015" cy="3032438"/>
          </a:xfrm>
        </p:spPr>
        <p:txBody>
          <a:bodyPr>
            <a:noAutofit/>
          </a:bodyPr>
          <a:lstStyle/>
          <a:p>
            <a:pPr marL="461963" indent="-461963"/>
            <a:r>
              <a:rPr lang="en-CA" dirty="0">
                <a:sym typeface="Symbol" panose="05050102010706020507" pitchFamily="18" charset="2"/>
              </a:rPr>
              <a:t> </a:t>
            </a:r>
            <a:r>
              <a:rPr lang="en-CA" dirty="0" smtClean="0">
                <a:sym typeface="Symbol" panose="05050102010706020507" pitchFamily="18" charset="2"/>
              </a:rPr>
              <a:t>	</a:t>
            </a:r>
            <a:r>
              <a:rPr lang="en-CA" dirty="0" smtClean="0"/>
              <a:t>Open-ended</a:t>
            </a:r>
            <a:endParaRPr lang="en-CA" dirty="0"/>
          </a:p>
          <a:p>
            <a:pPr marL="461963" indent="-461963"/>
            <a:r>
              <a:rPr lang="en-CA" dirty="0">
                <a:sym typeface="Symbol" panose="05050102010706020507" pitchFamily="18" charset="2"/>
              </a:rPr>
              <a:t> </a:t>
            </a:r>
            <a:r>
              <a:rPr lang="en-CA" dirty="0" smtClean="0">
                <a:sym typeface="Symbol" panose="05050102010706020507" pitchFamily="18" charset="2"/>
              </a:rPr>
              <a:t>	</a:t>
            </a:r>
            <a:r>
              <a:rPr lang="en-CA" dirty="0" smtClean="0"/>
              <a:t>Narrative-anchored</a:t>
            </a:r>
            <a:r>
              <a:rPr lang="en-CA" dirty="0"/>
              <a:t> </a:t>
            </a:r>
            <a:r>
              <a:rPr lang="en-CA" dirty="0" smtClean="0"/>
              <a:t>follow-up questions</a:t>
            </a:r>
            <a:endParaRPr lang="en-CA" dirty="0"/>
          </a:p>
          <a:p>
            <a:pPr marL="461963" indent="-461963"/>
            <a:r>
              <a:rPr lang="en-CA" dirty="0">
                <a:sym typeface="Symbol" panose="05050102010706020507" pitchFamily="18" charset="2"/>
              </a:rPr>
              <a:t> </a:t>
            </a:r>
            <a:r>
              <a:rPr lang="en-CA" dirty="0" smtClean="0">
                <a:sym typeface="Symbol" panose="05050102010706020507" pitchFamily="18" charset="2"/>
              </a:rPr>
              <a:t>	</a:t>
            </a:r>
            <a:r>
              <a:rPr lang="en-CA" dirty="0" smtClean="0"/>
              <a:t>Clarifying </a:t>
            </a:r>
            <a:r>
              <a:rPr lang="en-CA" dirty="0"/>
              <a:t>and </a:t>
            </a:r>
            <a:r>
              <a:rPr lang="en-CA" dirty="0" smtClean="0"/>
              <a:t>fine-tuning</a:t>
            </a:r>
            <a:endParaRPr lang="en-CA" dirty="0"/>
          </a:p>
          <a:p>
            <a:endParaRPr lang="en-CA" dirty="0"/>
          </a:p>
          <a:p>
            <a:endParaRPr lang="en-CA" dirty="0"/>
          </a:p>
        </p:txBody>
      </p:sp>
      <p:pic>
        <p:nvPicPr>
          <p:cNvPr id="11" name="Picture Placeholder 10"/>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rot="16200000">
            <a:off x="6426200" y="695325"/>
            <a:ext cx="3962400" cy="5949950"/>
          </a:xfrm>
        </p:spPr>
      </p:pic>
    </p:spTree>
    <p:extLst>
      <p:ext uri="{BB962C8B-B14F-4D97-AF65-F5344CB8AC3E}">
        <p14:creationId xmlns:p14="http://schemas.microsoft.com/office/powerpoint/2010/main" val="3088391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c2.staticflickr.com/6/5442/17964174402_61a415110b_b.jpg"/>
          <p:cNvPicPr>
            <a:picLocks noGrp="1" noChangeAspect="1" noChangeArrowheads="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quarter" idx="14"/>
          </p:nvPr>
        </p:nvSpPr>
        <p:spPr/>
        <p:txBody>
          <a:bodyPr/>
          <a:lstStyle/>
          <a:p>
            <a:endParaRPr lang="en-US" dirty="0"/>
          </a:p>
        </p:txBody>
      </p:sp>
      <p:sp>
        <p:nvSpPr>
          <p:cNvPr id="6" name="Text Placeholder 5"/>
          <p:cNvSpPr>
            <a:spLocks noGrp="1"/>
          </p:cNvSpPr>
          <p:nvPr>
            <p:ph type="body" sz="quarter" idx="12"/>
          </p:nvPr>
        </p:nvSpPr>
        <p:spPr/>
        <p:txBody>
          <a:bodyPr>
            <a:normAutofit/>
          </a:bodyPr>
          <a:lstStyle/>
          <a:p>
            <a:r>
              <a:rPr lang="en-CA" sz="2800" dirty="0"/>
              <a:t>Safety Threat: Yes or No?</a:t>
            </a:r>
          </a:p>
        </p:txBody>
      </p:sp>
    </p:spTree>
    <p:extLst>
      <p:ext uri="{BB962C8B-B14F-4D97-AF65-F5344CB8AC3E}">
        <p14:creationId xmlns:p14="http://schemas.microsoft.com/office/powerpoint/2010/main" val="33760779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3" name="Content Placeholder 2"/>
          <p:cNvSpPr>
            <a:spLocks noGrp="1"/>
          </p:cNvSpPr>
          <p:nvPr>
            <p:ph sz="quarter" idx="14"/>
          </p:nvPr>
        </p:nvSpPr>
        <p:spPr/>
        <p:txBody>
          <a:bodyPr/>
          <a:lstStyle/>
          <a:p>
            <a:endParaRPr lang="en-US" dirty="0"/>
          </a:p>
        </p:txBody>
      </p:sp>
      <p:sp>
        <p:nvSpPr>
          <p:cNvPr id="4" name="Text Placeholder 3"/>
          <p:cNvSpPr>
            <a:spLocks noGrp="1"/>
          </p:cNvSpPr>
          <p:nvPr>
            <p:ph type="body" sz="quarter" idx="12"/>
          </p:nvPr>
        </p:nvSpPr>
        <p:spPr>
          <a:xfrm>
            <a:off x="-4669" y="5534015"/>
            <a:ext cx="5457371" cy="647668"/>
          </a:xfrm>
        </p:spPr>
        <p:txBody>
          <a:bodyPr anchor="ctr">
            <a:noAutofit/>
          </a:bodyPr>
          <a:lstStyle/>
          <a:p>
            <a:r>
              <a:rPr lang="en-CA" sz="2800" dirty="0"/>
              <a:t>Talking With Families About Safety</a:t>
            </a:r>
          </a:p>
        </p:txBody>
      </p:sp>
    </p:spTree>
    <p:extLst>
      <p:ext uri="{BB962C8B-B14F-4D97-AF65-F5344CB8AC3E}">
        <p14:creationId xmlns:p14="http://schemas.microsoft.com/office/powerpoint/2010/main" val="18840634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523364" y="242576"/>
            <a:ext cx="11066973" cy="1124310"/>
          </a:xfrm>
        </p:spPr>
        <p:txBody>
          <a:bodyPr>
            <a:normAutofit/>
          </a:bodyPr>
          <a:lstStyle/>
          <a:p>
            <a:r>
              <a:rPr lang="en-US" altLang="en-US" sz="3600" dirty="0"/>
              <a:t>After the First Safety Assessment: Things Can Change!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78177790"/>
              </p:ext>
            </p:extLst>
          </p:nvPr>
        </p:nvGraphicFramePr>
        <p:xfrm>
          <a:off x="733011" y="1605646"/>
          <a:ext cx="10644698" cy="44547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5201920" y="6299200"/>
            <a:ext cx="1706880" cy="461665"/>
          </a:xfrm>
          <a:prstGeom prst="rect">
            <a:avLst/>
          </a:prstGeom>
          <a:solidFill>
            <a:schemeClr val="accent5"/>
          </a:solidFill>
        </p:spPr>
        <p:txBody>
          <a:bodyPr wrap="square" rtlCol="0">
            <a:spAutoFit/>
          </a:bodyPr>
          <a:lstStyle/>
          <a:p>
            <a:pPr algn="ctr"/>
            <a:r>
              <a:rPr lang="en-US" sz="2400" b="1" dirty="0" smtClean="0">
                <a:solidFill>
                  <a:schemeClr val="bg1"/>
                </a:solidFill>
                <a:hlinkClick r:id="rId8" action="ppaction://hlinksldjump"/>
              </a:rPr>
              <a:t>END</a:t>
            </a:r>
            <a:endParaRPr lang="en-US" sz="2400" b="1" dirty="0">
              <a:solidFill>
                <a:schemeClr val="bg1"/>
              </a:solidFill>
            </a:endParaRPr>
          </a:p>
        </p:txBody>
      </p:sp>
    </p:spTree>
    <p:extLst>
      <p:ext uri="{BB962C8B-B14F-4D97-AF65-F5344CB8AC3E}">
        <p14:creationId xmlns:p14="http://schemas.microsoft.com/office/powerpoint/2010/main" val="36931130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10242" name="Title 1"/>
          <p:cNvSpPr>
            <a:spLocks noGrp="1"/>
          </p:cNvSpPr>
          <p:nvPr>
            <p:ph type="title"/>
          </p:nvPr>
        </p:nvSpPr>
        <p:spPr bwMode="auto">
          <a:ln>
            <a:miter lim="800000"/>
            <a:headEnd/>
            <a:tailEnd/>
          </a:ln>
        </p:spPr>
        <p:txBody>
          <a:bodyPr wrap="square" numCol="1" anchorCtr="0" compatLnSpc="1">
            <a:prstTxWarp prst="textNoShape">
              <a:avLst/>
            </a:prstTxWarp>
          </a:bodyPr>
          <a:lstStyle/>
          <a:p>
            <a:pPr eaLnBrk="1" hangingPunct="1"/>
            <a:r>
              <a:rPr lang="en-US" altLang="en-US" dirty="0"/>
              <a:t>The Safety Assessment’s Structure</a:t>
            </a:r>
          </a:p>
        </p:txBody>
      </p:sp>
      <p:sp>
        <p:nvSpPr>
          <p:cNvPr id="6147" name="Content Placeholder 2"/>
          <p:cNvSpPr>
            <a:spLocks noGrp="1"/>
          </p:cNvSpPr>
          <p:nvPr>
            <p:ph type="body" sz="quarter" idx="11"/>
          </p:nvPr>
        </p:nvSpPr>
        <p:spPr>
          <a:xfrm>
            <a:off x="7209322" y="2116793"/>
            <a:ext cx="3763478" cy="3108961"/>
          </a:xfrm>
        </p:spPr>
        <p:txBody>
          <a:bodyPr>
            <a:noAutofit/>
          </a:bodyPr>
          <a:lstStyle/>
          <a:p>
            <a:pPr marL="461963" indent="-461963">
              <a:spcAft>
                <a:spcPts val="0"/>
              </a:spcAft>
              <a:buFont typeface="Arial" charset="0"/>
              <a:buChar char="•"/>
              <a:defRPr/>
            </a:pPr>
            <a:r>
              <a:rPr lang="en-US" sz="2800" dirty="0"/>
              <a:t>Header information</a:t>
            </a:r>
          </a:p>
          <a:p>
            <a:pPr marL="461963" indent="-461963">
              <a:spcAft>
                <a:spcPts val="0"/>
              </a:spcAft>
              <a:buFont typeface="Arial" charset="0"/>
              <a:buChar char="•"/>
              <a:defRPr/>
            </a:pPr>
            <a:r>
              <a:rPr lang="en-US" sz="2800" dirty="0"/>
              <a:t>Child vulnerabilities</a:t>
            </a:r>
          </a:p>
          <a:p>
            <a:pPr marL="461963" indent="-461963">
              <a:spcAft>
                <a:spcPts val="0"/>
              </a:spcAft>
              <a:buFont typeface="Arial" charset="0"/>
              <a:buChar char="•"/>
              <a:defRPr/>
            </a:pPr>
            <a:r>
              <a:rPr lang="en-US" sz="2800" dirty="0"/>
              <a:t>Safety threats</a:t>
            </a:r>
          </a:p>
          <a:p>
            <a:pPr marL="461963" indent="-461963">
              <a:spcAft>
                <a:spcPts val="0"/>
              </a:spcAft>
              <a:buFont typeface="Arial" charset="0"/>
              <a:buChar char="•"/>
              <a:defRPr/>
            </a:pPr>
            <a:r>
              <a:rPr lang="en-US" sz="2800" dirty="0"/>
              <a:t>Complicating factors</a:t>
            </a:r>
          </a:p>
          <a:p>
            <a:pPr marL="461963" indent="-461963">
              <a:spcAft>
                <a:spcPts val="0"/>
              </a:spcAft>
              <a:buFont typeface="Arial" charset="0"/>
              <a:buChar char="•"/>
              <a:defRPr/>
            </a:pPr>
            <a:r>
              <a:rPr lang="en-US" sz="2800" dirty="0"/>
              <a:t>Protective capacities</a:t>
            </a:r>
          </a:p>
          <a:p>
            <a:pPr marL="461963" indent="-461963">
              <a:spcAft>
                <a:spcPts val="0"/>
              </a:spcAft>
              <a:buFont typeface="Arial" charset="0"/>
              <a:buChar char="•"/>
              <a:defRPr/>
            </a:pPr>
            <a:r>
              <a:rPr lang="en-US" sz="2800" dirty="0"/>
              <a:t>Safety interventions</a:t>
            </a:r>
          </a:p>
          <a:p>
            <a:pPr marL="461963" indent="-461963">
              <a:spcAft>
                <a:spcPts val="0"/>
              </a:spcAft>
              <a:buFont typeface="Arial" charset="0"/>
              <a:buChar char="•"/>
              <a:defRPr/>
            </a:pPr>
            <a:r>
              <a:rPr lang="en-US" sz="2800" dirty="0"/>
              <a:t>Safety decision</a:t>
            </a:r>
          </a:p>
        </p:txBody>
      </p:sp>
    </p:spTree>
    <p:extLst>
      <p:ext uri="{BB962C8B-B14F-4D97-AF65-F5344CB8AC3E}">
        <p14:creationId xmlns:p14="http://schemas.microsoft.com/office/powerpoint/2010/main" val="32178874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easure, Yardstick, Tape, Ruler"/>
          <p:cNvPicPr>
            <a:picLocks noGrp="1" noChangeAspect="1" noChangeArrowheads="1"/>
          </p:cNvPicPr>
          <p:nvPr>
            <p:ph type="pic" sz="quarter" idx="13"/>
          </p:nvPr>
        </p:nvPicPr>
        <p:blipFill>
          <a:blip r:embed="rId3" cstate="print">
            <a:extLst>
              <a:ext uri="{28A0092B-C50C-407E-A947-70E740481C1C}">
                <a14:useLocalDpi xmlns:a14="http://schemas.microsoft.com/office/drawing/2010/main"/>
              </a:ext>
            </a:extLst>
          </a:blip>
          <a:srcRect t="331" b="33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quarter" idx="14"/>
          </p:nvPr>
        </p:nvSpPr>
        <p:spPr/>
        <p:txBody>
          <a:bodyPr/>
          <a:lstStyle/>
          <a:p>
            <a:endParaRPr lang="en-US"/>
          </a:p>
        </p:txBody>
      </p:sp>
      <p:sp>
        <p:nvSpPr>
          <p:cNvPr id="10" name="Text Placeholder 9"/>
          <p:cNvSpPr>
            <a:spLocks noGrp="1"/>
          </p:cNvSpPr>
          <p:nvPr>
            <p:ph type="body" sz="quarter" idx="12"/>
          </p:nvPr>
        </p:nvSpPr>
        <p:spPr/>
        <p:txBody>
          <a:bodyPr>
            <a:normAutofit/>
          </a:bodyPr>
          <a:lstStyle/>
          <a:p>
            <a:r>
              <a:rPr lang="en-CA" dirty="0">
                <a:hlinkClick r:id="rId4" action="ppaction://hlinksldjump"/>
              </a:rPr>
              <a:t>Ruled Out</a:t>
            </a:r>
            <a:endParaRPr lang="en-CA" dirty="0"/>
          </a:p>
        </p:txBody>
      </p:sp>
    </p:spTree>
    <p:extLst>
      <p:ext uri="{BB962C8B-B14F-4D97-AF65-F5344CB8AC3E}">
        <p14:creationId xmlns:p14="http://schemas.microsoft.com/office/powerpoint/2010/main" val="15620200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7" name="Content Placeholder 6"/>
          <p:cNvSpPr>
            <a:spLocks noGrp="1"/>
          </p:cNvSpPr>
          <p:nvPr>
            <p:ph sz="quarter" idx="14"/>
          </p:nvPr>
        </p:nvSpPr>
        <p:spPr/>
        <p:txBody>
          <a:bodyPr/>
          <a:lstStyle/>
          <a:p>
            <a:endParaRPr lang="en-US" dirty="0"/>
          </a:p>
        </p:txBody>
      </p:sp>
      <p:sp>
        <p:nvSpPr>
          <p:cNvPr id="9" name="Text Placeholder 8"/>
          <p:cNvSpPr>
            <a:spLocks noGrp="1"/>
          </p:cNvSpPr>
          <p:nvPr>
            <p:ph type="body" sz="quarter" idx="12"/>
          </p:nvPr>
        </p:nvSpPr>
        <p:spPr/>
        <p:txBody>
          <a:bodyPr>
            <a:normAutofit/>
          </a:bodyPr>
          <a:lstStyle/>
          <a:p>
            <a:r>
              <a:rPr lang="en-US" dirty="0">
                <a:hlinkClick r:id="rId4" action="ppaction://hlinksldjump"/>
              </a:rPr>
              <a:t>Resolved</a:t>
            </a:r>
            <a:endParaRPr lang="en-US" dirty="0"/>
          </a:p>
        </p:txBody>
      </p:sp>
    </p:spTree>
    <p:extLst>
      <p:ext uri="{BB962C8B-B14F-4D97-AF65-F5344CB8AC3E}">
        <p14:creationId xmlns:p14="http://schemas.microsoft.com/office/powerpoint/2010/main" val="15240841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t="413" b="413"/>
          <a:stretch>
            <a:fillRect/>
          </a:stretch>
        </p:blipFill>
        <p:spPr/>
      </p:pic>
      <p:sp>
        <p:nvSpPr>
          <p:cNvPr id="2" name="Content Placeholder 1"/>
          <p:cNvSpPr>
            <a:spLocks noGrp="1"/>
          </p:cNvSpPr>
          <p:nvPr>
            <p:ph sz="quarter" idx="14"/>
          </p:nvPr>
        </p:nvSpPr>
        <p:spPr/>
        <p:txBody>
          <a:bodyPr/>
          <a:lstStyle/>
          <a:p>
            <a:endParaRPr lang="en-US"/>
          </a:p>
        </p:txBody>
      </p:sp>
      <p:sp>
        <p:nvSpPr>
          <p:cNvPr id="3" name="Text Placeholder 2"/>
          <p:cNvSpPr>
            <a:spLocks noGrp="1"/>
          </p:cNvSpPr>
          <p:nvPr>
            <p:ph type="body" sz="quarter" idx="12"/>
          </p:nvPr>
        </p:nvSpPr>
        <p:spPr/>
        <p:txBody>
          <a:bodyPr>
            <a:noAutofit/>
          </a:bodyPr>
          <a:lstStyle/>
          <a:p>
            <a:r>
              <a:rPr lang="en-US" altLang="en-US" dirty="0">
                <a:hlinkClick r:id="rId4" action="ppaction://hlinksldjump"/>
              </a:rPr>
              <a:t>Controlled</a:t>
            </a:r>
            <a:endParaRPr lang="en-CA" dirty="0"/>
          </a:p>
        </p:txBody>
      </p:sp>
    </p:spTree>
    <p:extLst>
      <p:ext uri="{BB962C8B-B14F-4D97-AF65-F5344CB8AC3E}">
        <p14:creationId xmlns:p14="http://schemas.microsoft.com/office/powerpoint/2010/main" val="34203139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etective, Man, Person, Face, Profile"/>
          <p:cNvPicPr>
            <a:picLocks noChangeAspect="1" noChangeArrowheads="1"/>
          </p:cNvPicPr>
          <p:nvPr/>
        </p:nvPicPr>
        <p:blipFill rotWithShape="1">
          <a:blip r:embed="rId3">
            <a:extLst>
              <a:ext uri="{28A0092B-C50C-407E-A947-70E740481C1C}">
                <a14:useLocalDpi xmlns:a14="http://schemas.microsoft.com/office/drawing/2010/main" val="0"/>
              </a:ext>
            </a:extLst>
          </a:blip>
          <a:srcRect l="649" t="3264" r="4274" b="7152"/>
          <a:stretch/>
        </p:blipFill>
        <p:spPr bwMode="auto">
          <a:xfrm>
            <a:off x="2733675" y="-5450"/>
            <a:ext cx="7810500" cy="686345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quarter" idx="14"/>
          </p:nvPr>
        </p:nvSpPr>
        <p:spPr/>
        <p:txBody>
          <a:bodyPr/>
          <a:lstStyle/>
          <a:p>
            <a:endParaRPr lang="en-US" dirty="0"/>
          </a:p>
        </p:txBody>
      </p:sp>
      <p:sp>
        <p:nvSpPr>
          <p:cNvPr id="6" name="Text Placeholder 5"/>
          <p:cNvSpPr>
            <a:spLocks noGrp="1"/>
          </p:cNvSpPr>
          <p:nvPr>
            <p:ph type="body" sz="quarter" idx="12"/>
          </p:nvPr>
        </p:nvSpPr>
        <p:spPr/>
        <p:txBody>
          <a:bodyPr/>
          <a:lstStyle/>
          <a:p>
            <a:r>
              <a:rPr lang="en-US" dirty="0">
                <a:hlinkClick r:id="rId4" action="ppaction://hlinksldjump"/>
              </a:rPr>
              <a:t>Discovered</a:t>
            </a:r>
            <a:endParaRPr lang="en-US" dirty="0"/>
          </a:p>
        </p:txBody>
      </p:sp>
    </p:spTree>
    <p:extLst>
      <p:ext uri="{BB962C8B-B14F-4D97-AF65-F5344CB8AC3E}">
        <p14:creationId xmlns:p14="http://schemas.microsoft.com/office/powerpoint/2010/main" val="34860858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l="409" r="409"/>
          <a:stretch>
            <a:fillRect/>
          </a:stretch>
        </p:blipFill>
        <p:spPr/>
      </p:pic>
      <p:sp>
        <p:nvSpPr>
          <p:cNvPr id="3" name="Content Placeholder 2"/>
          <p:cNvSpPr>
            <a:spLocks noGrp="1"/>
          </p:cNvSpPr>
          <p:nvPr>
            <p:ph sz="quarter" idx="14"/>
          </p:nvPr>
        </p:nvSpPr>
        <p:spPr/>
        <p:txBody>
          <a:bodyPr/>
          <a:lstStyle/>
          <a:p>
            <a:endParaRPr lang="en-US" dirty="0"/>
          </a:p>
        </p:txBody>
      </p:sp>
      <p:sp>
        <p:nvSpPr>
          <p:cNvPr id="6" name="Text Placeholder 5"/>
          <p:cNvSpPr>
            <a:spLocks noGrp="1"/>
          </p:cNvSpPr>
          <p:nvPr>
            <p:ph type="body" sz="quarter" idx="12"/>
          </p:nvPr>
        </p:nvSpPr>
        <p:spPr>
          <a:xfrm>
            <a:off x="6906126" y="5534015"/>
            <a:ext cx="5285874" cy="647668"/>
          </a:xfrm>
        </p:spPr>
        <p:txBody>
          <a:bodyPr anchor="ctr">
            <a:noAutofit/>
          </a:bodyPr>
          <a:lstStyle/>
          <a:p>
            <a:r>
              <a:rPr lang="en-CA" sz="2800" dirty="0"/>
              <a:t>Ruled out, resolved, or controlled?</a:t>
            </a:r>
          </a:p>
        </p:txBody>
      </p:sp>
      <p:sp>
        <p:nvSpPr>
          <p:cNvPr id="7" name="Rectangle 6"/>
          <p:cNvSpPr/>
          <p:nvPr/>
        </p:nvSpPr>
        <p:spPr>
          <a:xfrm>
            <a:off x="6147881" y="0"/>
            <a:ext cx="5749047" cy="48054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372910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4097204"/>
            <a:ext cx="12192000" cy="1397602"/>
          </a:xfrm>
        </p:spPr>
        <p:txBody>
          <a:bodyPr/>
          <a:lstStyle/>
          <a:p>
            <a:r>
              <a:rPr lang="en-US" dirty="0"/>
              <a:t>For more info, visit www.nccdglobal.org</a:t>
            </a:r>
          </a:p>
          <a:p>
            <a:r>
              <a:rPr lang="en-US" dirty="0"/>
              <a:t>or call (800) </a:t>
            </a:r>
            <a:r>
              <a:rPr lang="en-US" dirty="0" smtClean="0"/>
              <a:t>306-6223.</a:t>
            </a:r>
            <a:endParaRPr lang="en-US" dirty="0"/>
          </a:p>
        </p:txBody>
      </p:sp>
    </p:spTree>
    <p:extLst>
      <p:ext uri="{BB962C8B-B14F-4D97-AF65-F5344CB8AC3E}">
        <p14:creationId xmlns:p14="http://schemas.microsoft.com/office/powerpoint/2010/main" val="7868851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The Safety Assessment’s Policy and Procedures</a:t>
            </a:r>
          </a:p>
        </p:txBody>
      </p:sp>
      <p:sp>
        <p:nvSpPr>
          <p:cNvPr id="4" name="Text Placeholder 3"/>
          <p:cNvSpPr>
            <a:spLocks noGrp="1"/>
          </p:cNvSpPr>
          <p:nvPr>
            <p:ph type="body" sz="quarter" idx="11"/>
          </p:nvPr>
        </p:nvSpPr>
        <p:spPr/>
        <p:txBody>
          <a:bodyPr/>
          <a:lstStyle/>
          <a:p>
            <a:r>
              <a:rPr lang="en-CA" b="1" dirty="0"/>
              <a:t>Referrals:</a:t>
            </a:r>
          </a:p>
          <a:p>
            <a:pPr marL="457200" indent="-457200">
              <a:buFont typeface="Arial" panose="020B0604020202020204" pitchFamily="34" charset="0"/>
              <a:buChar char="•"/>
            </a:pPr>
            <a:r>
              <a:rPr lang="en-CA" dirty="0"/>
              <a:t>Which cases?</a:t>
            </a:r>
          </a:p>
          <a:p>
            <a:pPr marL="457200" indent="-457200">
              <a:buFont typeface="Arial" panose="020B0604020202020204" pitchFamily="34" charset="0"/>
              <a:buChar char="•"/>
            </a:pPr>
            <a:r>
              <a:rPr lang="en-CA" dirty="0"/>
              <a:t>Who?</a:t>
            </a:r>
          </a:p>
          <a:p>
            <a:pPr marL="457200" indent="-457200">
              <a:buFont typeface="Arial" panose="020B0604020202020204" pitchFamily="34" charset="0"/>
              <a:buChar char="•"/>
            </a:pPr>
            <a:r>
              <a:rPr lang="en-CA" dirty="0"/>
              <a:t>When?</a:t>
            </a:r>
          </a:p>
          <a:p>
            <a:pPr marL="457200" indent="-457200">
              <a:buFont typeface="Arial" panose="020B0604020202020204" pitchFamily="34" charset="0"/>
              <a:buChar char="•"/>
            </a:pPr>
            <a:r>
              <a:rPr lang="en-CA" dirty="0"/>
              <a:t>How?</a:t>
            </a:r>
          </a:p>
        </p:txBody>
      </p:sp>
      <p:pic>
        <p:nvPicPr>
          <p:cNvPr id="6" name="Picture Placeholder 5"/>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503099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a:t>The Safety Assessment’s Policy and Procedures</a:t>
            </a:r>
          </a:p>
        </p:txBody>
      </p:sp>
      <p:sp>
        <p:nvSpPr>
          <p:cNvPr id="3" name="Text Placeholder 2"/>
          <p:cNvSpPr>
            <a:spLocks noGrp="1"/>
          </p:cNvSpPr>
          <p:nvPr>
            <p:ph type="body" sz="quarter" idx="11"/>
          </p:nvPr>
        </p:nvSpPr>
        <p:spPr/>
        <p:txBody>
          <a:bodyPr/>
          <a:lstStyle/>
          <a:p>
            <a:r>
              <a:rPr lang="en-CA" b="1" dirty="0"/>
              <a:t>Cases:</a:t>
            </a:r>
          </a:p>
          <a:p>
            <a:pPr marL="457200" indent="-457200">
              <a:buFont typeface="Arial" panose="020B0604020202020204" pitchFamily="34" charset="0"/>
              <a:buChar char="•"/>
            </a:pPr>
            <a:r>
              <a:rPr lang="en-CA" dirty="0"/>
              <a:t>Which cases?</a:t>
            </a:r>
          </a:p>
          <a:p>
            <a:pPr marL="457200" indent="-457200">
              <a:buFont typeface="Arial" panose="020B0604020202020204" pitchFamily="34" charset="0"/>
              <a:buChar char="•"/>
            </a:pPr>
            <a:r>
              <a:rPr lang="en-CA" dirty="0"/>
              <a:t>Who?</a:t>
            </a:r>
          </a:p>
          <a:p>
            <a:pPr marL="457200" indent="-457200">
              <a:buFont typeface="Arial" panose="020B0604020202020204" pitchFamily="34" charset="0"/>
              <a:buChar char="•"/>
            </a:pPr>
            <a:r>
              <a:rPr lang="en-CA" dirty="0"/>
              <a:t>When?</a:t>
            </a:r>
          </a:p>
          <a:p>
            <a:pPr marL="457200" indent="-457200">
              <a:buFont typeface="Arial" panose="020B0604020202020204" pitchFamily="34" charset="0"/>
              <a:buChar char="•"/>
            </a:pPr>
            <a:r>
              <a:rPr lang="en-CA" dirty="0"/>
              <a:t>How?</a:t>
            </a:r>
          </a:p>
          <a:p>
            <a:endParaRPr lang="en-CA" dirty="0"/>
          </a:p>
        </p:txBody>
      </p:sp>
      <p:pic>
        <p:nvPicPr>
          <p:cNvPr id="8" name="Picture Placeholder 7"/>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369623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ey, Metal, Home, Security, Wedding, Entry, Door"/>
          <p:cNvPicPr>
            <a:picLocks noGrp="1" noChangeAspect="1" noChangeArrowheads="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sz="quarter" idx="14"/>
          </p:nvPr>
        </p:nvSpPr>
        <p:spPr/>
        <p:txBody>
          <a:bodyPr/>
          <a:lstStyle/>
          <a:p>
            <a:endParaRPr lang="en-US" dirty="0"/>
          </a:p>
        </p:txBody>
      </p:sp>
      <p:sp>
        <p:nvSpPr>
          <p:cNvPr id="4" name="Text Placeholder 3"/>
          <p:cNvSpPr>
            <a:spLocks noGrp="1"/>
          </p:cNvSpPr>
          <p:nvPr>
            <p:ph type="body" sz="quarter" idx="12"/>
          </p:nvPr>
        </p:nvSpPr>
        <p:spPr/>
        <p:txBody>
          <a:bodyPr anchor="ctr">
            <a:noAutofit/>
          </a:bodyPr>
          <a:lstStyle/>
          <a:p>
            <a:r>
              <a:rPr lang="en-CA" sz="2800" dirty="0"/>
              <a:t>The Keys to Effective </a:t>
            </a:r>
            <a:br>
              <a:rPr lang="en-CA" sz="2800" dirty="0"/>
            </a:br>
            <a:r>
              <a:rPr lang="en-CA" sz="2800" dirty="0"/>
              <a:t>Safety Assessment</a:t>
            </a:r>
          </a:p>
        </p:txBody>
      </p:sp>
    </p:spTree>
    <p:extLst>
      <p:ext uri="{BB962C8B-B14F-4D97-AF65-F5344CB8AC3E}">
        <p14:creationId xmlns:p14="http://schemas.microsoft.com/office/powerpoint/2010/main" val="26532705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5" name="Content Placeholder 4"/>
          <p:cNvSpPr>
            <a:spLocks noGrp="1"/>
          </p:cNvSpPr>
          <p:nvPr>
            <p:ph sz="quarter" idx="14"/>
          </p:nvPr>
        </p:nvSpPr>
        <p:spPr/>
        <p:txBody>
          <a:bodyPr/>
          <a:lstStyle/>
          <a:p>
            <a:endParaRPr lang="en-US" dirty="0"/>
          </a:p>
        </p:txBody>
      </p:sp>
      <p:sp>
        <p:nvSpPr>
          <p:cNvPr id="3" name="Text Placeholder 2"/>
          <p:cNvSpPr>
            <a:spLocks noGrp="1"/>
          </p:cNvSpPr>
          <p:nvPr>
            <p:ph type="body" sz="quarter" idx="12"/>
          </p:nvPr>
        </p:nvSpPr>
        <p:spPr/>
        <p:txBody>
          <a:bodyPr>
            <a:normAutofit/>
          </a:bodyPr>
          <a:lstStyle/>
          <a:p>
            <a:r>
              <a:rPr lang="en-US" dirty="0">
                <a:latin typeface="Corbel" panose="020B0503020204020204" pitchFamily="34" charset="0"/>
              </a:rPr>
              <a:t>Child Vulnerabilities</a:t>
            </a:r>
          </a:p>
        </p:txBody>
      </p:sp>
    </p:spTree>
    <p:extLst>
      <p:ext uri="{BB962C8B-B14F-4D97-AF65-F5344CB8AC3E}">
        <p14:creationId xmlns:p14="http://schemas.microsoft.com/office/powerpoint/2010/main" val="37050522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502" y="242575"/>
            <a:ext cx="11218012" cy="1124310"/>
          </a:xfrm>
        </p:spPr>
        <p:txBody>
          <a:bodyPr/>
          <a:lstStyle/>
          <a:p>
            <a:r>
              <a:rPr lang="en-US" altLang="en-US" dirty="0"/>
              <a:t>How much time should you spend on a safety assessment?</a:t>
            </a:r>
            <a:endParaRPr lang="en-US" dirty="0"/>
          </a:p>
        </p:txBody>
      </p:sp>
      <p:sp>
        <p:nvSpPr>
          <p:cNvPr id="3" name="Text Placeholder 2"/>
          <p:cNvSpPr>
            <a:spLocks noGrp="1"/>
          </p:cNvSpPr>
          <p:nvPr>
            <p:ph type="body" sz="quarter" idx="10"/>
          </p:nvPr>
        </p:nvSpPr>
        <p:spPr>
          <a:xfrm>
            <a:off x="734500" y="1402607"/>
            <a:ext cx="7553463" cy="721797"/>
          </a:xfrm>
        </p:spPr>
        <p:txBody>
          <a:bodyPr>
            <a:normAutofit/>
          </a:bodyPr>
          <a:lstStyle/>
          <a:p>
            <a:pPr marL="457200" indent="-457200">
              <a:spcBef>
                <a:spcPct val="0"/>
              </a:spcBef>
              <a:spcAft>
                <a:spcPct val="0"/>
              </a:spcAft>
              <a:buFont typeface="Corbel" panose="020B0503020204020204" pitchFamily="34" charset="0"/>
              <a:buChar char="•"/>
            </a:pPr>
            <a:r>
              <a:rPr lang="en-US" altLang="en-US" dirty="0"/>
              <a:t>How extensive are your interviews?</a:t>
            </a:r>
          </a:p>
          <a:p>
            <a:pPr>
              <a:spcBef>
                <a:spcPct val="0"/>
              </a:spcBef>
              <a:spcAft>
                <a:spcPct val="0"/>
              </a:spcAft>
            </a:pPr>
            <a:endParaRPr lang="en-US" altLang="en-US" dirty="0"/>
          </a:p>
        </p:txBody>
      </p:sp>
      <p:pic>
        <p:nvPicPr>
          <p:cNvPr id="4" name="Picture 3"/>
          <p:cNvPicPr>
            <a:picLocks noChangeAspect="1"/>
          </p:cNvPicPr>
          <p:nvPr/>
        </p:nvPicPr>
        <p:blipFill>
          <a:blip r:embed="rId3"/>
          <a:stretch>
            <a:fillRect/>
          </a:stretch>
        </p:blipFill>
        <p:spPr>
          <a:xfrm>
            <a:off x="8287965" y="2178996"/>
            <a:ext cx="3274673" cy="3274673"/>
          </a:xfrm>
          <a:prstGeom prst="rect">
            <a:avLst/>
          </a:prstGeom>
        </p:spPr>
      </p:pic>
      <p:sp>
        <p:nvSpPr>
          <p:cNvPr id="5" name="Text Placeholder 2"/>
          <p:cNvSpPr txBox="1">
            <a:spLocks/>
          </p:cNvSpPr>
          <p:nvPr/>
        </p:nvSpPr>
        <p:spPr>
          <a:xfrm>
            <a:off x="734500" y="2231836"/>
            <a:ext cx="7553463" cy="72179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3200" kern="1200">
                <a:solidFill>
                  <a:srgbClr val="716F6D"/>
                </a:solidFill>
                <a:latin typeface="+mn-lt"/>
                <a:ea typeface="+mn-ea"/>
                <a:cs typeface="+mn-cs"/>
              </a:defRPr>
            </a:lvl1pPr>
            <a:lvl2pPr marL="685800" indent="-365760" algn="l" defTabSz="914400" rtl="0" eaLnBrk="1" latinLnBrk="0" hangingPunct="1">
              <a:lnSpc>
                <a:spcPct val="10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365760" algn="l" defTabSz="914400" rtl="0" eaLnBrk="1" latinLnBrk="0" hangingPunct="1">
              <a:lnSpc>
                <a:spcPct val="100000"/>
              </a:lnSpc>
              <a:spcBef>
                <a:spcPts val="500"/>
              </a:spcBef>
              <a:buFont typeface="Corbel" panose="020B0503020204020204" pitchFamily="34" charset="0"/>
              <a:buChar char="»"/>
              <a:defRPr sz="3200" kern="1200">
                <a:solidFill>
                  <a:schemeClr val="tx1"/>
                </a:solidFill>
                <a:latin typeface="+mn-lt"/>
                <a:ea typeface="+mn-ea"/>
                <a:cs typeface="+mn-cs"/>
              </a:defRPr>
            </a:lvl3pPr>
            <a:lvl4pPr marL="1600200" indent="-365760" algn="l" defTabSz="914400" rtl="0" eaLnBrk="1" latinLnBrk="0" hangingPunct="1">
              <a:lnSpc>
                <a:spcPct val="100000"/>
              </a:lnSpc>
              <a:spcBef>
                <a:spcPts val="500"/>
              </a:spcBef>
              <a:buFont typeface="Wingdings" panose="05000000000000000000" pitchFamily="2" charset="2"/>
              <a:buChar char="§"/>
              <a:defRPr sz="3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ct val="0"/>
              </a:spcBef>
              <a:spcAft>
                <a:spcPct val="0"/>
              </a:spcAft>
              <a:buFont typeface="Corbel" panose="020B0503020204020204" pitchFamily="34" charset="0"/>
              <a:buChar char="•"/>
            </a:pPr>
            <a:r>
              <a:rPr lang="en-US" altLang="en-US" dirty="0"/>
              <a:t>Do you talk to collaterals?</a:t>
            </a:r>
          </a:p>
        </p:txBody>
      </p:sp>
      <p:sp>
        <p:nvSpPr>
          <p:cNvPr id="6" name="Text Placeholder 2"/>
          <p:cNvSpPr txBox="1">
            <a:spLocks/>
          </p:cNvSpPr>
          <p:nvPr/>
        </p:nvSpPr>
        <p:spPr>
          <a:xfrm>
            <a:off x="734500" y="3065561"/>
            <a:ext cx="7553463" cy="72179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3200" kern="1200">
                <a:solidFill>
                  <a:srgbClr val="716F6D"/>
                </a:solidFill>
                <a:latin typeface="+mn-lt"/>
                <a:ea typeface="+mn-ea"/>
                <a:cs typeface="+mn-cs"/>
              </a:defRPr>
            </a:lvl1pPr>
            <a:lvl2pPr marL="685800" indent="-365760" algn="l" defTabSz="914400" rtl="0" eaLnBrk="1" latinLnBrk="0" hangingPunct="1">
              <a:lnSpc>
                <a:spcPct val="10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365760" algn="l" defTabSz="914400" rtl="0" eaLnBrk="1" latinLnBrk="0" hangingPunct="1">
              <a:lnSpc>
                <a:spcPct val="100000"/>
              </a:lnSpc>
              <a:spcBef>
                <a:spcPts val="500"/>
              </a:spcBef>
              <a:buFont typeface="Corbel" panose="020B0503020204020204" pitchFamily="34" charset="0"/>
              <a:buChar char="»"/>
              <a:defRPr sz="3200" kern="1200">
                <a:solidFill>
                  <a:schemeClr val="tx1"/>
                </a:solidFill>
                <a:latin typeface="+mn-lt"/>
                <a:ea typeface="+mn-ea"/>
                <a:cs typeface="+mn-cs"/>
              </a:defRPr>
            </a:lvl3pPr>
            <a:lvl4pPr marL="1600200" indent="-365760" algn="l" defTabSz="914400" rtl="0" eaLnBrk="1" latinLnBrk="0" hangingPunct="1">
              <a:lnSpc>
                <a:spcPct val="100000"/>
              </a:lnSpc>
              <a:spcBef>
                <a:spcPts val="500"/>
              </a:spcBef>
              <a:buFont typeface="Wingdings" panose="05000000000000000000" pitchFamily="2" charset="2"/>
              <a:buChar char="§"/>
              <a:defRPr sz="3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ct val="0"/>
              </a:spcBef>
              <a:spcAft>
                <a:spcPct val="0"/>
              </a:spcAft>
              <a:buFont typeface="Corbel" panose="020B0503020204020204" pitchFamily="34" charset="0"/>
              <a:buChar char="•"/>
            </a:pPr>
            <a:r>
              <a:rPr lang="en-US" altLang="en-US" dirty="0"/>
              <a:t>How much of the house do you look at?</a:t>
            </a:r>
          </a:p>
        </p:txBody>
      </p:sp>
      <p:sp>
        <p:nvSpPr>
          <p:cNvPr id="7" name="Text Placeholder 2"/>
          <p:cNvSpPr txBox="1">
            <a:spLocks/>
          </p:cNvSpPr>
          <p:nvPr/>
        </p:nvSpPr>
        <p:spPr>
          <a:xfrm>
            <a:off x="734501" y="3876533"/>
            <a:ext cx="7553463" cy="72179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3200" kern="1200">
                <a:solidFill>
                  <a:srgbClr val="716F6D"/>
                </a:solidFill>
                <a:latin typeface="+mn-lt"/>
                <a:ea typeface="+mn-ea"/>
                <a:cs typeface="+mn-cs"/>
              </a:defRPr>
            </a:lvl1pPr>
            <a:lvl2pPr marL="685800" indent="-365760" algn="l" defTabSz="914400" rtl="0" eaLnBrk="1" latinLnBrk="0" hangingPunct="1">
              <a:lnSpc>
                <a:spcPct val="10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365760" algn="l" defTabSz="914400" rtl="0" eaLnBrk="1" latinLnBrk="0" hangingPunct="1">
              <a:lnSpc>
                <a:spcPct val="100000"/>
              </a:lnSpc>
              <a:spcBef>
                <a:spcPts val="500"/>
              </a:spcBef>
              <a:buFont typeface="Corbel" panose="020B0503020204020204" pitchFamily="34" charset="0"/>
              <a:buChar char="»"/>
              <a:defRPr sz="3200" kern="1200">
                <a:solidFill>
                  <a:schemeClr val="tx1"/>
                </a:solidFill>
                <a:latin typeface="+mn-lt"/>
                <a:ea typeface="+mn-ea"/>
                <a:cs typeface="+mn-cs"/>
              </a:defRPr>
            </a:lvl3pPr>
            <a:lvl4pPr marL="1600200" indent="-365760" algn="l" defTabSz="914400" rtl="0" eaLnBrk="1" latinLnBrk="0" hangingPunct="1">
              <a:lnSpc>
                <a:spcPct val="100000"/>
              </a:lnSpc>
              <a:spcBef>
                <a:spcPts val="500"/>
              </a:spcBef>
              <a:buFont typeface="Wingdings" panose="05000000000000000000" pitchFamily="2" charset="2"/>
              <a:buChar char="§"/>
              <a:defRPr sz="3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ct val="0"/>
              </a:spcBef>
              <a:spcAft>
                <a:spcPct val="0"/>
              </a:spcAft>
              <a:buFont typeface="Corbel" panose="020B0503020204020204" pitchFamily="34" charset="0"/>
              <a:buChar char="•"/>
            </a:pPr>
            <a:r>
              <a:rPr lang="en-US" altLang="en-US" dirty="0"/>
              <a:t>Do you do body checks?</a:t>
            </a:r>
          </a:p>
        </p:txBody>
      </p:sp>
      <p:sp>
        <p:nvSpPr>
          <p:cNvPr id="8" name="Text Placeholder 2"/>
          <p:cNvSpPr txBox="1">
            <a:spLocks/>
          </p:cNvSpPr>
          <p:nvPr/>
        </p:nvSpPr>
        <p:spPr>
          <a:xfrm>
            <a:off x="734501" y="4710258"/>
            <a:ext cx="7553463" cy="72179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3200" kern="1200">
                <a:solidFill>
                  <a:srgbClr val="716F6D"/>
                </a:solidFill>
                <a:latin typeface="+mn-lt"/>
                <a:ea typeface="+mn-ea"/>
                <a:cs typeface="+mn-cs"/>
              </a:defRPr>
            </a:lvl1pPr>
            <a:lvl2pPr marL="685800" indent="-365760" algn="l" defTabSz="914400" rtl="0" eaLnBrk="1" latinLnBrk="0" hangingPunct="1">
              <a:lnSpc>
                <a:spcPct val="10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365760" algn="l" defTabSz="914400" rtl="0" eaLnBrk="1" latinLnBrk="0" hangingPunct="1">
              <a:lnSpc>
                <a:spcPct val="100000"/>
              </a:lnSpc>
              <a:spcBef>
                <a:spcPts val="500"/>
              </a:spcBef>
              <a:buFont typeface="Corbel" panose="020B0503020204020204" pitchFamily="34" charset="0"/>
              <a:buChar char="»"/>
              <a:defRPr sz="3200" kern="1200">
                <a:solidFill>
                  <a:schemeClr val="tx1"/>
                </a:solidFill>
                <a:latin typeface="+mn-lt"/>
                <a:ea typeface="+mn-ea"/>
                <a:cs typeface="+mn-cs"/>
              </a:defRPr>
            </a:lvl3pPr>
            <a:lvl4pPr marL="1600200" indent="-365760" algn="l" defTabSz="914400" rtl="0" eaLnBrk="1" latinLnBrk="0" hangingPunct="1">
              <a:lnSpc>
                <a:spcPct val="100000"/>
              </a:lnSpc>
              <a:spcBef>
                <a:spcPts val="500"/>
              </a:spcBef>
              <a:buFont typeface="Wingdings" panose="05000000000000000000" pitchFamily="2" charset="2"/>
              <a:buChar char="§"/>
              <a:defRPr sz="3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ct val="0"/>
              </a:spcBef>
              <a:spcAft>
                <a:spcPct val="0"/>
              </a:spcAft>
              <a:buFont typeface="Corbel" panose="020B0503020204020204" pitchFamily="34" charset="0"/>
              <a:buChar char="•"/>
            </a:pPr>
            <a:r>
              <a:rPr lang="en-US" altLang="en-US" dirty="0"/>
              <a:t>Do you ask about sexual abuse?</a:t>
            </a:r>
          </a:p>
        </p:txBody>
      </p:sp>
      <p:sp>
        <p:nvSpPr>
          <p:cNvPr id="9" name="Text Placeholder 2"/>
          <p:cNvSpPr txBox="1">
            <a:spLocks/>
          </p:cNvSpPr>
          <p:nvPr/>
        </p:nvSpPr>
        <p:spPr>
          <a:xfrm>
            <a:off x="734502" y="5543983"/>
            <a:ext cx="7553463" cy="115245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3200" kern="1200">
                <a:solidFill>
                  <a:srgbClr val="716F6D"/>
                </a:solidFill>
                <a:latin typeface="+mn-lt"/>
                <a:ea typeface="+mn-ea"/>
                <a:cs typeface="+mn-cs"/>
              </a:defRPr>
            </a:lvl1pPr>
            <a:lvl2pPr marL="685800" indent="-365760" algn="l" defTabSz="914400" rtl="0" eaLnBrk="1" latinLnBrk="0" hangingPunct="1">
              <a:lnSpc>
                <a:spcPct val="10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365760" algn="l" defTabSz="914400" rtl="0" eaLnBrk="1" latinLnBrk="0" hangingPunct="1">
              <a:lnSpc>
                <a:spcPct val="100000"/>
              </a:lnSpc>
              <a:spcBef>
                <a:spcPts val="500"/>
              </a:spcBef>
              <a:buFont typeface="Corbel" panose="020B0503020204020204" pitchFamily="34" charset="0"/>
              <a:buChar char="»"/>
              <a:defRPr sz="3200" kern="1200">
                <a:solidFill>
                  <a:schemeClr val="tx1"/>
                </a:solidFill>
                <a:latin typeface="+mn-lt"/>
                <a:ea typeface="+mn-ea"/>
                <a:cs typeface="+mn-cs"/>
              </a:defRPr>
            </a:lvl3pPr>
            <a:lvl4pPr marL="1600200" indent="-365760" algn="l" defTabSz="914400" rtl="0" eaLnBrk="1" latinLnBrk="0" hangingPunct="1">
              <a:lnSpc>
                <a:spcPct val="100000"/>
              </a:lnSpc>
              <a:spcBef>
                <a:spcPts val="500"/>
              </a:spcBef>
              <a:buFont typeface="Wingdings" panose="05000000000000000000" pitchFamily="2" charset="2"/>
              <a:buChar char="§"/>
              <a:defRPr sz="3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ct val="0"/>
              </a:spcBef>
              <a:spcAft>
                <a:spcPct val="0"/>
              </a:spcAft>
              <a:buFont typeface="Corbel" panose="020B0503020204020204" pitchFamily="34" charset="0"/>
              <a:buChar char="•"/>
            </a:pPr>
            <a:r>
              <a:rPr lang="en-US" altLang="en-US" dirty="0"/>
              <a:t>DO YOU SPEND THE SAME AMOUNT </a:t>
            </a:r>
            <a:br>
              <a:rPr lang="en-US" altLang="en-US" dirty="0"/>
            </a:br>
            <a:r>
              <a:rPr lang="en-US" altLang="en-US" dirty="0"/>
              <a:t>OF TIME ON EVERY REFERRAL?</a:t>
            </a:r>
          </a:p>
        </p:txBody>
      </p:sp>
    </p:spTree>
    <p:extLst>
      <p:ext uri="{BB962C8B-B14F-4D97-AF65-F5344CB8AC3E}">
        <p14:creationId xmlns:p14="http://schemas.microsoft.com/office/powerpoint/2010/main" val="391650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 calcmode="lin" valueType="num">
                                      <p:cBhvr additive="base">
                                        <p:cTn id="3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P spid="7" grpId="0" build="p"/>
      <p:bldP spid="8" grpId="0" build="p"/>
      <p:bldP spid="9" grpId="0" uiExpand="1" build="p"/>
    </p:bldLst>
  </p:timing>
</p:sld>
</file>

<file path=ppt/theme/theme1.xml><?xml version="1.0" encoding="utf-8"?>
<a:theme xmlns:a="http://schemas.openxmlformats.org/drawingml/2006/main" name="Office Theme">
  <a:themeElements>
    <a:clrScheme name="NCCD PPT palette">
      <a:dk1>
        <a:srgbClr val="716F6D"/>
      </a:dk1>
      <a:lt1>
        <a:sysClr val="window" lastClr="FFFFFF"/>
      </a:lt1>
      <a:dk2>
        <a:srgbClr val="656260"/>
      </a:dk2>
      <a:lt2>
        <a:srgbClr val="FFFFFF"/>
      </a:lt2>
      <a:accent1>
        <a:srgbClr val="1991C1"/>
      </a:accent1>
      <a:accent2>
        <a:srgbClr val="797674"/>
      </a:accent2>
      <a:accent3>
        <a:srgbClr val="EA7658"/>
      </a:accent3>
      <a:accent4>
        <a:srgbClr val="C1BFBE"/>
      </a:accent4>
      <a:accent5>
        <a:srgbClr val="66B6D6"/>
      </a:accent5>
      <a:accent6>
        <a:srgbClr val="55514E"/>
      </a:accent6>
      <a:hlink>
        <a:srgbClr val="1991C1"/>
      </a:hlink>
      <a:folHlink>
        <a:srgbClr val="C1BFBE"/>
      </a:folHlink>
    </a:clrScheme>
    <a:fontScheme name="NCCD PPT fonts">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CRC" id="{268E1B35-37CE-4971-BF46-D52EA9366CBC}" vid="{D6DEBDE7-5FEE-4440-997E-4B7B311E0E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A2654A26DFA94BBF3672869BDF6BA2" ma:contentTypeVersion="5" ma:contentTypeDescription="Create a new document." ma:contentTypeScope="" ma:versionID="367f8468872675a192e1445aea90de1b">
  <xsd:schema xmlns:xsd="http://www.w3.org/2001/XMLSchema" xmlns:xs="http://www.w3.org/2001/XMLSchema" xmlns:p="http://schemas.microsoft.com/office/2006/metadata/properties" xmlns:ns2="d5bbcda5-9f81-4e55-b91d-6cced3bd074a" xmlns:ns3="c3547a0c-3ee8-4157-882d-cdafbcec9925" xmlns:ns4="1966d3f9-b4fe-4c7b-99d8-d15794cf76cd" targetNamespace="http://schemas.microsoft.com/office/2006/metadata/properties" ma:root="true" ma:fieldsID="3c495e9c5ce3015eb33fe10162945224" ns2:_="" ns3:_="" ns4:_="">
    <xsd:import namespace="d5bbcda5-9f81-4e55-b91d-6cced3bd074a"/>
    <xsd:import namespace="c3547a0c-3ee8-4157-882d-cdafbcec9925"/>
    <xsd:import namespace="1966d3f9-b4fe-4c7b-99d8-d15794cf76cd"/>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ingHintHash" minOccurs="0"/>
                <xsd:element ref="ns4:SharedWithDetails" minOccurs="0"/>
                <xsd:element ref="ns3:LastSharedByUser" minOccurs="0"/>
                <xsd:element ref="ns3: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bbcda5-9f81-4e55-b91d-6cced3bd074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3547a0c-3ee8-4157-882d-cdafbcec992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2" nillable="true" ma:displayName="Sharing Hint Hash" ma:internalName="SharingHintHash" ma:readOnly="true">
      <xsd:simpleType>
        <xsd:restriction base="dms:Text"/>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element name="LastSharedByTime" ma:index="15"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966d3f9-b4fe-4c7b-99d8-d15794cf76cd" elementFormDefault="qualified">
    <xsd:import namespace="http://schemas.microsoft.com/office/2006/documentManagement/types"/>
    <xsd:import namespace="http://schemas.microsoft.com/office/infopath/2007/PartnerControls"/>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d5bbcda5-9f81-4e55-b91d-6cced3bd074a">TETNCUDUKCZU-311-1518</_dlc_DocId>
    <_dlc_DocIdUrl xmlns="d5bbcda5-9f81-4e55-b91d-6cced3bd074a">
      <Url>https://nccd.sharepoint.com/crc_programs/sdm/543/_layouts/15/DocIdRedir.aspx?ID=TETNCUDUKCZU-311-1518</Url>
      <Description>TETNCUDUKCZU-311-1518</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28B9A8-3FC4-4B56-AEEF-E8F4680D02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bbcda5-9f81-4e55-b91d-6cced3bd074a"/>
    <ds:schemaRef ds:uri="c3547a0c-3ee8-4157-882d-cdafbcec9925"/>
    <ds:schemaRef ds:uri="1966d3f9-b4fe-4c7b-99d8-d15794cf76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9398F2-50B2-4DE3-9147-1FE53BD2DF9C}">
  <ds:schemaRefs>
    <ds:schemaRef ds:uri="http://schemas.microsoft.com/sharepoint/events"/>
  </ds:schemaRefs>
</ds:datastoreItem>
</file>

<file path=customXml/itemProps3.xml><?xml version="1.0" encoding="utf-8"?>
<ds:datastoreItem xmlns:ds="http://schemas.openxmlformats.org/officeDocument/2006/customXml" ds:itemID="{B7A22882-8EE7-490F-B51D-27A0756BBAAE}">
  <ds:schemaRefs>
    <ds:schemaRef ds:uri="http://schemas.openxmlformats.org/package/2006/metadata/core-properties"/>
    <ds:schemaRef ds:uri="c3547a0c-3ee8-4157-882d-cdafbcec9925"/>
    <ds:schemaRef ds:uri="http://schemas.microsoft.com/office/2006/documentManagement/types"/>
    <ds:schemaRef ds:uri="http://schemas.microsoft.com/office/infopath/2007/PartnerControls"/>
    <ds:schemaRef ds:uri="d5bbcda5-9f81-4e55-b91d-6cced3bd074a"/>
    <ds:schemaRef ds:uri="http://purl.org/dc/elements/1.1/"/>
    <ds:schemaRef ds:uri="http://schemas.microsoft.com/office/2006/metadata/properties"/>
    <ds:schemaRef ds:uri="http://purl.org/dc/terms/"/>
    <ds:schemaRef ds:uri="1966d3f9-b4fe-4c7b-99d8-d15794cf76cd"/>
    <ds:schemaRef ds:uri="http://www.w3.org/XML/1998/namespace"/>
    <ds:schemaRef ds:uri="http://purl.org/dc/dcmitype/"/>
  </ds:schemaRefs>
</ds:datastoreItem>
</file>

<file path=customXml/itemProps4.xml><?xml version="1.0" encoding="utf-8"?>
<ds:datastoreItem xmlns:ds="http://schemas.openxmlformats.org/officeDocument/2006/customXml" ds:itemID="{FE06F9E6-CC2D-45B5-8B1F-F8DB635A51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9528</TotalTime>
  <Words>3806</Words>
  <Application>Microsoft Office PowerPoint</Application>
  <PresentationFormat>Widescreen</PresentationFormat>
  <Paragraphs>561</Paragraphs>
  <Slides>45</Slides>
  <Notes>45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Arial</vt:lpstr>
      <vt:lpstr>Calibri</vt:lpstr>
      <vt:lpstr>Corbel</vt:lpstr>
      <vt:lpstr>Freestyle Script</vt:lpstr>
      <vt:lpstr>Symbol</vt:lpstr>
      <vt:lpstr>Tahoma</vt:lpstr>
      <vt:lpstr>Times New Roman</vt:lpstr>
      <vt:lpstr>Verdana</vt:lpstr>
      <vt:lpstr>Wingdings</vt:lpstr>
      <vt:lpstr>Office Theme</vt:lpstr>
      <vt:lpstr>Interviewing for the SDM® Safety Assessment</vt:lpstr>
      <vt:lpstr>Agenda</vt:lpstr>
      <vt:lpstr>The Safety Assessment’s Purpose</vt:lpstr>
      <vt:lpstr>The Safety Assessment’s Structure</vt:lpstr>
      <vt:lpstr>The Safety Assessment’s Policy and Procedures</vt:lpstr>
      <vt:lpstr>The Safety Assessment’s Policy and Procedures</vt:lpstr>
      <vt:lpstr>PowerPoint Presentation</vt:lpstr>
      <vt:lpstr>PowerPoint Presentation</vt:lpstr>
      <vt:lpstr>How much time should you spend on a safety assessment?</vt:lpstr>
      <vt:lpstr>Tensions That Impact Sizing the Safety Assessment</vt:lpstr>
      <vt:lpstr>Tensions That Impact Sizing the Safety Assessment</vt:lpstr>
      <vt:lpstr>When is this safety assessment complete?*</vt:lpstr>
      <vt:lpstr>Is everything between NO and  YES of equal concern?</vt:lpstr>
      <vt:lpstr>The Three Questions Can Uncover Relevant Details</vt:lpstr>
      <vt:lpstr>Exploring for Behavioral Detail</vt:lpstr>
      <vt:lpstr>Where do I begin?</vt:lpstr>
      <vt:lpstr>Example</vt:lpstr>
      <vt:lpstr>Example</vt:lpstr>
      <vt:lpstr>Example</vt:lpstr>
      <vt:lpstr>PowerPoint Presentation</vt:lpstr>
      <vt:lpstr>Cool</vt:lpstr>
      <vt:lpstr>Warm</vt:lpstr>
      <vt:lpstr>Hot</vt:lpstr>
      <vt:lpstr>PowerPoint Presentation</vt:lpstr>
      <vt:lpstr>Cool</vt:lpstr>
      <vt:lpstr>Warm</vt:lpstr>
      <vt:lpstr>Hot</vt:lpstr>
      <vt:lpstr>PowerPoint Presentation</vt:lpstr>
      <vt:lpstr>How do I adjust during the contact?</vt:lpstr>
      <vt:lpstr>Example—remember this report?</vt:lpstr>
      <vt:lpstr>Example</vt:lpstr>
      <vt:lpstr>Example</vt:lpstr>
      <vt:lpstr>Example</vt:lpstr>
      <vt:lpstr>Example</vt:lpstr>
      <vt:lpstr>PowerPoint Presentation</vt:lpstr>
      <vt:lpstr>Questioning Style for the Initial Interview</vt:lpstr>
      <vt:lpstr>PowerPoint Presentation</vt:lpstr>
      <vt:lpstr>PowerPoint Presentation</vt:lpstr>
      <vt:lpstr>After the First Safety Assessment: Things Can Change!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Renee Plog</dc:creator>
  <cp:lastModifiedBy>Sarah Beach</cp:lastModifiedBy>
  <cp:revision>513</cp:revision>
  <cp:lastPrinted>2016-11-01T01:00:59Z</cp:lastPrinted>
  <dcterms:created xsi:type="dcterms:W3CDTF">2016-07-18T20:32:26Z</dcterms:created>
  <dcterms:modified xsi:type="dcterms:W3CDTF">2016-11-14T20:07:36Z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0x0101009FA2654A26DFA94BBF3672869BDF6BA2</vt:lpwstr>
  </property>
  <property fmtid="{D5CDD505-2E9C-101B-9397-08002B2CF9AE}" pid="3" name="_dlc_DocIdItemGuid">
    <vt:lpwstr>b1e51a8f-c542-4e6b-8cad-263670f77aae</vt:lpwstr>
  </property>
</Properties>
</file>